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Tomorrow" charset="1" panose="00000000000000000000"/>
      <p:regular r:id="rId60"/>
    </p:embeddedFont>
    <p:embeddedFont>
      <p:font typeface="Proxima Nova" charset="1" panose="02000506030000020004"/>
      <p:regular r:id="rId61"/>
    </p:embeddedFont>
    <p:embeddedFont>
      <p:font typeface="Proxima Nova Bold" charset="1" panose="02000506030000020004"/>
      <p:regular r:id="rId62"/>
    </p:embeddedFont>
    <p:embeddedFont>
      <p:font typeface="Open Sauce" charset="1" panose="00000500000000000000"/>
      <p:regular r:id="rId63"/>
    </p:embeddedFont>
    <p:embeddedFont>
      <p:font typeface="Poppins Bold" charset="1" panose="00000800000000000000"/>
      <p:regular r:id="rId64"/>
    </p:embeddedFont>
    <p:embeddedFont>
      <p:font typeface="Canva Sans" charset="1" panose="020B0503030501040103"/>
      <p:regular r:id="rId65"/>
    </p:embeddedFont>
    <p:embeddedFont>
      <p:font typeface="Canva Sans Bold" charset="1" panose="020B0803030501040103"/>
      <p:regular r:id="rId66"/>
    </p:embeddedFont>
    <p:embeddedFont>
      <p:font typeface="Open Sauce Heavy" charset="1" panose="00000A00000000000000"/>
      <p:regular r:id="rId67"/>
    </p:embeddedFont>
    <p:embeddedFont>
      <p:font typeface="Open Sauce Bold" charset="1" panose="000008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6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6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7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file/d/1SAKjCvRobN08E0H0QUwz5Gp4q89LpO2F/view?usp=drive_link" TargetMode="External" Type="http://schemas.openxmlformats.org/officeDocument/2006/relationships/hyperlink"/><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E111E"/>
        </a:solidFill>
      </p:bgPr>
    </p:bg>
    <p:spTree>
      <p:nvGrpSpPr>
        <p:cNvPr id="1" name=""/>
        <p:cNvGrpSpPr/>
        <p:nvPr/>
      </p:nvGrpSpPr>
      <p:grpSpPr>
        <a:xfrm>
          <a:off x="0" y="0"/>
          <a:ext cx="0" cy="0"/>
          <a:chOff x="0" y="0"/>
          <a:chExt cx="0" cy="0"/>
        </a:xfrm>
      </p:grpSpPr>
      <p:sp>
        <p:nvSpPr>
          <p:cNvPr name="Freeform 2" id="2"/>
          <p:cNvSpPr/>
          <p:nvPr/>
        </p:nvSpPr>
        <p:spPr>
          <a:xfrm flipH="false" flipV="false" rot="10228603">
            <a:off x="12543239" y="4130392"/>
            <a:ext cx="8683292" cy="8668112"/>
          </a:xfrm>
          <a:custGeom>
            <a:avLst/>
            <a:gdLst/>
            <a:ahLst/>
            <a:cxnLst/>
            <a:rect r="r" b="b" t="t" l="l"/>
            <a:pathLst>
              <a:path h="8668112" w="8683292">
                <a:moveTo>
                  <a:pt x="0" y="0"/>
                </a:moveTo>
                <a:lnTo>
                  <a:pt x="8683293" y="0"/>
                </a:lnTo>
                <a:lnTo>
                  <a:pt x="8683293" y="8668112"/>
                </a:lnTo>
                <a:lnTo>
                  <a:pt x="0" y="8668112"/>
                </a:lnTo>
                <a:lnTo>
                  <a:pt x="0" y="0"/>
                </a:lnTo>
                <a:close/>
              </a:path>
            </a:pathLst>
          </a:custGeom>
          <a:blipFill>
            <a:blip r:embed="rId2"/>
            <a:stretch>
              <a:fillRect l="0" t="0" r="0" b="0"/>
            </a:stretch>
          </a:blipFill>
        </p:spPr>
      </p:sp>
      <p:sp>
        <p:nvSpPr>
          <p:cNvPr name="Freeform 3" id="3"/>
          <p:cNvSpPr/>
          <p:nvPr/>
        </p:nvSpPr>
        <p:spPr>
          <a:xfrm flipH="false" flipV="false" rot="0">
            <a:off x="10026648" y="-1664074"/>
            <a:ext cx="3718728" cy="3440555"/>
          </a:xfrm>
          <a:custGeom>
            <a:avLst/>
            <a:gdLst/>
            <a:ahLst/>
            <a:cxnLst/>
            <a:rect r="r" b="b" t="t" l="l"/>
            <a:pathLst>
              <a:path h="3440555" w="3718728">
                <a:moveTo>
                  <a:pt x="0" y="0"/>
                </a:moveTo>
                <a:lnTo>
                  <a:pt x="3718727" y="0"/>
                </a:lnTo>
                <a:lnTo>
                  <a:pt x="3718727" y="3440555"/>
                </a:lnTo>
                <a:lnTo>
                  <a:pt x="0" y="3440555"/>
                </a:lnTo>
                <a:lnTo>
                  <a:pt x="0" y="0"/>
                </a:lnTo>
                <a:close/>
              </a:path>
            </a:pathLst>
          </a:custGeom>
          <a:blipFill>
            <a:blip r:embed="rId3"/>
            <a:stretch>
              <a:fillRect l="0" t="0" r="0" b="0"/>
            </a:stretch>
          </a:blipFill>
        </p:spPr>
      </p:sp>
      <p:sp>
        <p:nvSpPr>
          <p:cNvPr name="Freeform 4" id="4"/>
          <p:cNvSpPr/>
          <p:nvPr/>
        </p:nvSpPr>
        <p:spPr>
          <a:xfrm flipH="false" flipV="false" rot="0">
            <a:off x="14102413" y="1397893"/>
            <a:ext cx="2782473" cy="2347711"/>
          </a:xfrm>
          <a:custGeom>
            <a:avLst/>
            <a:gdLst/>
            <a:ahLst/>
            <a:cxnLst/>
            <a:rect r="r" b="b" t="t" l="l"/>
            <a:pathLst>
              <a:path h="2347711" w="2782473">
                <a:moveTo>
                  <a:pt x="0" y="0"/>
                </a:moveTo>
                <a:lnTo>
                  <a:pt x="2782473" y="0"/>
                </a:lnTo>
                <a:lnTo>
                  <a:pt x="2782473" y="2347711"/>
                </a:lnTo>
                <a:lnTo>
                  <a:pt x="0" y="2347711"/>
                </a:lnTo>
                <a:lnTo>
                  <a:pt x="0" y="0"/>
                </a:lnTo>
                <a:close/>
              </a:path>
            </a:pathLst>
          </a:custGeom>
          <a:blipFill>
            <a:blip r:embed="rId4"/>
            <a:stretch>
              <a:fillRect l="0" t="0" r="0" b="0"/>
            </a:stretch>
          </a:blipFill>
        </p:spPr>
      </p:sp>
      <p:sp>
        <p:nvSpPr>
          <p:cNvPr name="Freeform 5" id="5"/>
          <p:cNvSpPr/>
          <p:nvPr/>
        </p:nvSpPr>
        <p:spPr>
          <a:xfrm flipH="false" flipV="false" rot="0">
            <a:off x="1028700" y="1080344"/>
            <a:ext cx="2884475" cy="1491405"/>
          </a:xfrm>
          <a:custGeom>
            <a:avLst/>
            <a:gdLst/>
            <a:ahLst/>
            <a:cxnLst/>
            <a:rect r="r" b="b" t="t" l="l"/>
            <a:pathLst>
              <a:path h="1491405" w="2884475">
                <a:moveTo>
                  <a:pt x="0" y="0"/>
                </a:moveTo>
                <a:lnTo>
                  <a:pt x="2884475" y="0"/>
                </a:lnTo>
                <a:lnTo>
                  <a:pt x="2884475" y="1491405"/>
                </a:lnTo>
                <a:lnTo>
                  <a:pt x="0" y="1491405"/>
                </a:lnTo>
                <a:lnTo>
                  <a:pt x="0" y="0"/>
                </a:lnTo>
                <a:close/>
              </a:path>
            </a:pathLst>
          </a:custGeom>
          <a:blipFill>
            <a:blip r:embed="rId5"/>
            <a:stretch>
              <a:fillRect l="0" t="0" r="0" b="0"/>
            </a:stretch>
          </a:blipFill>
        </p:spPr>
      </p:sp>
      <p:sp>
        <p:nvSpPr>
          <p:cNvPr name="TextBox 6" id="6"/>
          <p:cNvSpPr txBox="true"/>
          <p:nvPr/>
        </p:nvSpPr>
        <p:spPr>
          <a:xfrm rot="0">
            <a:off x="1028700" y="2638424"/>
            <a:ext cx="12716675" cy="5076828"/>
          </a:xfrm>
          <a:prstGeom prst="rect">
            <a:avLst/>
          </a:prstGeom>
        </p:spPr>
        <p:txBody>
          <a:bodyPr anchor="t" rtlCol="false" tIns="0" lIns="0" bIns="0" rIns="0">
            <a:spAutoFit/>
          </a:bodyPr>
          <a:lstStyle/>
          <a:p>
            <a:pPr algn="l" marL="0" indent="0" lvl="0">
              <a:lnSpc>
                <a:spcPts val="9900"/>
              </a:lnSpc>
              <a:spcBef>
                <a:spcPct val="0"/>
              </a:spcBef>
            </a:pPr>
            <a:r>
              <a:rPr lang="en-US" sz="9000">
                <a:solidFill>
                  <a:srgbClr val="FEFEFE"/>
                </a:solidFill>
                <a:latin typeface="Tomorrow"/>
                <a:ea typeface="Tomorrow"/>
                <a:cs typeface="Tomorrow"/>
                <a:sym typeface="Tomorrow"/>
              </a:rPr>
              <a:t>AI-ASSISTED COMPUTER AIDED DESIGN OF MECHANICAL PARTS</a:t>
            </a:r>
          </a:p>
        </p:txBody>
      </p:sp>
      <p:grpSp>
        <p:nvGrpSpPr>
          <p:cNvPr name="Group 7" id="7"/>
          <p:cNvGrpSpPr/>
          <p:nvPr/>
        </p:nvGrpSpPr>
        <p:grpSpPr>
          <a:xfrm rot="0">
            <a:off x="1028700" y="7820026"/>
            <a:ext cx="3971414" cy="1957788"/>
            <a:chOff x="0" y="0"/>
            <a:chExt cx="5295219" cy="2610385"/>
          </a:xfrm>
        </p:grpSpPr>
        <p:sp>
          <p:nvSpPr>
            <p:cNvPr name="TextBox 8" id="8"/>
            <p:cNvSpPr txBox="true"/>
            <p:nvPr/>
          </p:nvSpPr>
          <p:spPr>
            <a:xfrm rot="0">
              <a:off x="0" y="-28575"/>
              <a:ext cx="5295219" cy="590737"/>
            </a:xfrm>
            <a:prstGeom prst="rect">
              <a:avLst/>
            </a:prstGeom>
          </p:spPr>
          <p:txBody>
            <a:bodyPr anchor="t" rtlCol="false" tIns="0" lIns="0" bIns="0" rIns="0">
              <a:spAutoFit/>
            </a:bodyPr>
            <a:lstStyle/>
            <a:p>
              <a:pPr algn="l">
                <a:lnSpc>
                  <a:spcPts val="3639"/>
                </a:lnSpc>
              </a:pPr>
              <a:r>
                <a:rPr lang="en-US" sz="2799">
                  <a:solidFill>
                    <a:srgbClr val="FEFEFE"/>
                  </a:solidFill>
                  <a:latin typeface="Proxima Nova"/>
                  <a:ea typeface="Proxima Nova"/>
                  <a:cs typeface="Proxima Nova"/>
                  <a:sym typeface="Proxima Nova"/>
                </a:rPr>
                <a:t>PRESENTED BY:</a:t>
              </a:r>
            </a:p>
          </p:txBody>
        </p:sp>
        <p:sp>
          <p:nvSpPr>
            <p:cNvPr name="TextBox 9" id="9"/>
            <p:cNvSpPr txBox="true"/>
            <p:nvPr/>
          </p:nvSpPr>
          <p:spPr>
            <a:xfrm rot="0">
              <a:off x="0" y="662204"/>
              <a:ext cx="5295219" cy="1948180"/>
            </a:xfrm>
            <a:prstGeom prst="rect">
              <a:avLst/>
            </a:prstGeom>
          </p:spPr>
          <p:txBody>
            <a:bodyPr anchor="t" rtlCol="false" tIns="0" lIns="0" bIns="0" rIns="0">
              <a:spAutoFit/>
            </a:bodyPr>
            <a:lstStyle/>
            <a:p>
              <a:pPr algn="l">
                <a:lnSpc>
                  <a:spcPts val="2939"/>
                </a:lnSpc>
              </a:pPr>
              <a:r>
                <a:rPr lang="en-US" sz="2099">
                  <a:solidFill>
                    <a:srgbClr val="FEFEFE"/>
                  </a:solidFill>
                  <a:latin typeface="Proxima Nova Bold"/>
                  <a:ea typeface="Proxima Nova Bold"/>
                  <a:cs typeface="Proxima Nova Bold"/>
                  <a:sym typeface="Proxima Nova Bold"/>
                </a:rPr>
                <a:t>Tala Ibraheem</a:t>
              </a:r>
            </a:p>
            <a:p>
              <a:pPr algn="l">
                <a:lnSpc>
                  <a:spcPts val="2939"/>
                </a:lnSpc>
              </a:pPr>
              <a:r>
                <a:rPr lang="en-US" sz="2099">
                  <a:solidFill>
                    <a:srgbClr val="FEFEFE"/>
                  </a:solidFill>
                  <a:latin typeface="Proxima Nova Bold"/>
                  <a:ea typeface="Proxima Nova Bold"/>
                  <a:cs typeface="Proxima Nova Bold"/>
                  <a:sym typeface="Proxima Nova Bold"/>
                </a:rPr>
                <a:t>Joud Bani-Issa</a:t>
              </a:r>
            </a:p>
            <a:p>
              <a:pPr algn="l">
                <a:lnSpc>
                  <a:spcPts val="2939"/>
                </a:lnSpc>
              </a:pPr>
              <a:r>
                <a:rPr lang="en-US" sz="2099">
                  <a:solidFill>
                    <a:srgbClr val="FEFEFE"/>
                  </a:solidFill>
                  <a:latin typeface="Proxima Nova Bold"/>
                  <a:ea typeface="Proxima Nova Bold"/>
                  <a:cs typeface="Proxima Nova Bold"/>
                  <a:sym typeface="Proxima Nova Bold"/>
                </a:rPr>
                <a:t>Tala Hashem</a:t>
              </a:r>
            </a:p>
            <a:p>
              <a:pPr algn="l" marL="0" indent="0" lvl="0">
                <a:lnSpc>
                  <a:spcPts val="293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39120" y="4928873"/>
            <a:ext cx="8233481" cy="5145926"/>
          </a:xfrm>
          <a:custGeom>
            <a:avLst/>
            <a:gdLst/>
            <a:ahLst/>
            <a:cxnLst/>
            <a:rect r="r" b="b" t="t" l="l"/>
            <a:pathLst>
              <a:path h="5145926" w="8233481">
                <a:moveTo>
                  <a:pt x="0" y="0"/>
                </a:moveTo>
                <a:lnTo>
                  <a:pt x="8233481" y="0"/>
                </a:lnTo>
                <a:lnTo>
                  <a:pt x="8233481" y="5145926"/>
                </a:lnTo>
                <a:lnTo>
                  <a:pt x="0" y="5145926"/>
                </a:lnTo>
                <a:lnTo>
                  <a:pt x="0" y="0"/>
                </a:lnTo>
                <a:close/>
              </a:path>
            </a:pathLst>
          </a:custGeom>
          <a:blipFill>
            <a:blip r:embed="rId2"/>
            <a:stretch>
              <a:fillRect l="0" t="0" r="0" b="0"/>
            </a:stretch>
          </a:blipFill>
        </p:spPr>
      </p:sp>
      <p:sp>
        <p:nvSpPr>
          <p:cNvPr name="Freeform 3" id="3"/>
          <p:cNvSpPr/>
          <p:nvPr/>
        </p:nvSpPr>
        <p:spPr>
          <a:xfrm flipH="true" flipV="true" rot="-2502422">
            <a:off x="11580024" y="1321721"/>
            <a:ext cx="1849805" cy="5529308"/>
          </a:xfrm>
          <a:custGeom>
            <a:avLst/>
            <a:gdLst/>
            <a:ahLst/>
            <a:cxnLst/>
            <a:rect r="r" b="b" t="t" l="l"/>
            <a:pathLst>
              <a:path h="5529308" w="1849805">
                <a:moveTo>
                  <a:pt x="1849805" y="5529308"/>
                </a:moveTo>
                <a:lnTo>
                  <a:pt x="0" y="5529308"/>
                </a:lnTo>
                <a:lnTo>
                  <a:pt x="0" y="0"/>
                </a:lnTo>
                <a:lnTo>
                  <a:pt x="1849805" y="0"/>
                </a:lnTo>
                <a:lnTo>
                  <a:pt x="1849805" y="552930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9819" y="539477"/>
            <a:ext cx="15912268"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What is the mystery box?!</a:t>
            </a:r>
          </a:p>
        </p:txBody>
      </p:sp>
      <p:sp>
        <p:nvSpPr>
          <p:cNvPr name="Freeform 5" id="5"/>
          <p:cNvSpPr/>
          <p:nvPr/>
        </p:nvSpPr>
        <p:spPr>
          <a:xfrm flipH="true" flipV="true" rot="-2502422">
            <a:off x="11498626" y="3238500"/>
            <a:ext cx="1376588" cy="4114800"/>
          </a:xfrm>
          <a:custGeom>
            <a:avLst/>
            <a:gdLst/>
            <a:ahLst/>
            <a:cxnLst/>
            <a:rect r="r" b="b" t="t" l="l"/>
            <a:pathLst>
              <a:path h="4114800" w="1376588">
                <a:moveTo>
                  <a:pt x="1376588" y="4114800"/>
                </a:moveTo>
                <a:lnTo>
                  <a:pt x="0" y="4114800"/>
                </a:lnTo>
                <a:lnTo>
                  <a:pt x="0" y="0"/>
                </a:lnTo>
                <a:lnTo>
                  <a:pt x="1376588" y="0"/>
                </a:lnTo>
                <a:lnTo>
                  <a:pt x="1376588"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048275"/>
            <a:ext cx="4764577" cy="285716"/>
          </a:xfrm>
          <a:prstGeom prst="rect">
            <a:avLst/>
          </a:prstGeom>
        </p:spPr>
        <p:txBody>
          <a:bodyPr anchor="t" rtlCol="false" tIns="0" lIns="0" bIns="0" rIns="0">
            <a:spAutoFit/>
          </a:bodyPr>
          <a:lstStyle/>
          <a:p>
            <a:pPr algn="ctr">
              <a:lnSpc>
                <a:spcPts val="2309"/>
              </a:lnSpc>
            </a:pPr>
          </a:p>
        </p:txBody>
      </p:sp>
      <p:sp>
        <p:nvSpPr>
          <p:cNvPr name="TextBox 7" id="7"/>
          <p:cNvSpPr txBox="true"/>
          <p:nvPr/>
        </p:nvSpPr>
        <p:spPr>
          <a:xfrm rot="0">
            <a:off x="0" y="2959103"/>
            <a:ext cx="10699671" cy="5104892"/>
          </a:xfrm>
          <a:prstGeom prst="rect">
            <a:avLst/>
          </a:prstGeom>
        </p:spPr>
        <p:txBody>
          <a:bodyPr anchor="t" rtlCol="false" tIns="0" lIns="0" bIns="0" rIns="0">
            <a:spAutoFit/>
          </a:bodyPr>
          <a:lstStyle/>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Function(Generate_file) to fill JSON pre-defined templates.</a:t>
            </a:r>
          </a:p>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Specific arguments are needed for the filling.</a:t>
            </a:r>
          </a:p>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Language Model (LLM) extracts and calculates values</a:t>
            </a:r>
          </a:p>
          <a:p>
            <a:pPr algn="l">
              <a:lnSpc>
                <a:spcPts val="4563"/>
              </a:lnSpc>
            </a:pPr>
            <a:r>
              <a:rPr lang="en-US" sz="2799">
                <a:solidFill>
                  <a:srgbClr val="000000"/>
                </a:solidFill>
                <a:latin typeface="Canva Sans"/>
                <a:ea typeface="Canva Sans"/>
                <a:cs typeface="Canva Sans"/>
                <a:sym typeface="Canva Sans"/>
              </a:rPr>
              <a:t>      from prompts.</a:t>
            </a:r>
          </a:p>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LLM generates a function call with the required values.</a:t>
            </a:r>
          </a:p>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Executing calls creates structured JSON</a:t>
            </a:r>
          </a:p>
          <a:p>
            <a:pPr algn="l" marL="604519" indent="-302260" lvl="1">
              <a:lnSpc>
                <a:spcPts val="4563"/>
              </a:lnSpc>
              <a:buFont typeface="Arial"/>
              <a:buChar char="•"/>
            </a:pPr>
            <a:r>
              <a:rPr lang="en-US" sz="2799">
                <a:solidFill>
                  <a:srgbClr val="000000"/>
                </a:solidFill>
                <a:latin typeface="Canva Sans"/>
                <a:ea typeface="Canva Sans"/>
                <a:cs typeface="Canva Sans"/>
                <a:sym typeface="Canva Sans"/>
              </a:rPr>
              <a:t>Equations based on extracted info define shape points and</a:t>
            </a:r>
          </a:p>
          <a:p>
            <a:pPr algn="l">
              <a:lnSpc>
                <a:spcPts val="4563"/>
              </a:lnSpc>
            </a:pPr>
            <a:r>
              <a:rPr lang="en-US" sz="2799">
                <a:solidFill>
                  <a:srgbClr val="000000"/>
                </a:solidFill>
                <a:latin typeface="Canva Sans"/>
                <a:ea typeface="Canva Sans"/>
                <a:cs typeface="Canva Sans"/>
                <a:sym typeface="Canva Sans"/>
              </a:rPr>
              <a:t>      characteristics.</a:t>
            </a:r>
          </a:p>
          <a:p>
            <a:pPr algn="l">
              <a:lnSpc>
                <a:spcPts val="45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09095" y="3622148"/>
            <a:ext cx="5046415" cy="4680143"/>
          </a:xfrm>
          <a:custGeom>
            <a:avLst/>
            <a:gdLst/>
            <a:ahLst/>
            <a:cxnLst/>
            <a:rect r="r" b="b" t="t" l="l"/>
            <a:pathLst>
              <a:path h="4680143" w="5046415">
                <a:moveTo>
                  <a:pt x="0" y="0"/>
                </a:moveTo>
                <a:lnTo>
                  <a:pt x="5046416" y="0"/>
                </a:lnTo>
                <a:lnTo>
                  <a:pt x="5046416" y="4680143"/>
                </a:lnTo>
                <a:lnTo>
                  <a:pt x="0" y="4680143"/>
                </a:lnTo>
                <a:lnTo>
                  <a:pt x="0" y="0"/>
                </a:lnTo>
                <a:close/>
              </a:path>
            </a:pathLst>
          </a:custGeom>
          <a:blipFill>
            <a:blip r:embed="rId2"/>
            <a:stretch>
              <a:fillRect l="0" t="0" r="0" b="0"/>
            </a:stretch>
          </a:blipFill>
        </p:spPr>
      </p:sp>
      <p:sp>
        <p:nvSpPr>
          <p:cNvPr name="TextBox 3" id="3"/>
          <p:cNvSpPr txBox="true"/>
          <p:nvPr/>
        </p:nvSpPr>
        <p:spPr>
          <a:xfrm rot="0">
            <a:off x="379819" y="539477"/>
            <a:ext cx="15912268"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 CadQuery Conversion  </a:t>
            </a:r>
          </a:p>
        </p:txBody>
      </p:sp>
      <p:sp>
        <p:nvSpPr>
          <p:cNvPr name="TextBox 4" id="4"/>
          <p:cNvSpPr txBox="true"/>
          <p:nvPr/>
        </p:nvSpPr>
        <p:spPr>
          <a:xfrm rot="0">
            <a:off x="236485" y="4104612"/>
            <a:ext cx="9301009" cy="3913897"/>
          </a:xfrm>
          <a:prstGeom prst="rect">
            <a:avLst/>
          </a:prstGeom>
        </p:spPr>
        <p:txBody>
          <a:bodyPr anchor="t" rtlCol="false" tIns="0" lIns="0" bIns="0" rIns="0">
            <a:spAutoFit/>
          </a:bodyPr>
          <a:lstStyle/>
          <a:p>
            <a:pPr algn="l" marL="697604" indent="-348802" lvl="1">
              <a:lnSpc>
                <a:spcPts val="5266"/>
              </a:lnSpc>
              <a:buFont typeface="Arial"/>
              <a:buChar char="•"/>
            </a:pPr>
            <a:r>
              <a:rPr lang="en-US" sz="3231">
                <a:solidFill>
                  <a:srgbClr val="000000"/>
                </a:solidFill>
                <a:latin typeface="Canva Sans"/>
                <a:ea typeface="Canva Sans"/>
                <a:cs typeface="Canva Sans"/>
                <a:sym typeface="Canva Sans"/>
              </a:rPr>
              <a:t>JSON to CadQuery conversion.</a:t>
            </a:r>
          </a:p>
          <a:p>
            <a:pPr algn="l" marL="697604" indent="-348802" lvl="1">
              <a:lnSpc>
                <a:spcPts val="5266"/>
              </a:lnSpc>
              <a:buFont typeface="Arial"/>
              <a:buChar char="•"/>
            </a:pPr>
            <a:r>
              <a:rPr lang="en-US" sz="3231">
                <a:solidFill>
                  <a:srgbClr val="000000"/>
                </a:solidFill>
                <a:latin typeface="Canva Sans"/>
                <a:ea typeface="Canva Sans"/>
                <a:cs typeface="Canva Sans"/>
                <a:sym typeface="Canva Sans"/>
              </a:rPr>
              <a:t>Utilize CadQuery's Python library.</a:t>
            </a:r>
          </a:p>
          <a:p>
            <a:pPr algn="l" marL="697604" indent="-348802" lvl="1">
              <a:lnSpc>
                <a:spcPts val="5266"/>
              </a:lnSpc>
              <a:buFont typeface="Arial"/>
              <a:buChar char="•"/>
            </a:pPr>
            <a:r>
              <a:rPr lang="en-US" sz="3231">
                <a:solidFill>
                  <a:srgbClr val="000000"/>
                </a:solidFill>
                <a:latin typeface="Canva Sans"/>
                <a:ea typeface="Canva Sans"/>
                <a:cs typeface="Canva Sans"/>
                <a:sym typeface="Canva Sans"/>
              </a:rPr>
              <a:t>Map JSON structure to CadQuery methods.</a:t>
            </a:r>
          </a:p>
          <a:p>
            <a:pPr algn="l" marL="697604" indent="-348802" lvl="1">
              <a:lnSpc>
                <a:spcPts val="5266"/>
              </a:lnSpc>
              <a:buFont typeface="Arial"/>
              <a:buChar char="•"/>
            </a:pPr>
            <a:r>
              <a:rPr lang="en-US" sz="3231">
                <a:solidFill>
                  <a:srgbClr val="000000"/>
                </a:solidFill>
                <a:latin typeface="Canva Sans"/>
                <a:ea typeface="Canva Sans"/>
                <a:cs typeface="Canva Sans"/>
                <a:sym typeface="Canva Sans"/>
              </a:rPr>
              <a:t>Add user comments for clarity.</a:t>
            </a:r>
          </a:p>
          <a:p>
            <a:pPr algn="l" marL="697604" indent="-348802" lvl="1">
              <a:lnSpc>
                <a:spcPts val="5266"/>
              </a:lnSpc>
              <a:buFont typeface="Arial"/>
              <a:buChar char="•"/>
            </a:pPr>
            <a:r>
              <a:rPr lang="en-US" sz="3231">
                <a:solidFill>
                  <a:srgbClr val="000000"/>
                </a:solidFill>
                <a:latin typeface="Canva Sans"/>
                <a:ea typeface="Canva Sans"/>
                <a:cs typeface="Canva Sans"/>
                <a:sym typeface="Canva Sans"/>
              </a:rPr>
              <a:t>Include STL and SVG export options.</a:t>
            </a:r>
          </a:p>
          <a:p>
            <a:pPr algn="l">
              <a:lnSpc>
                <a:spcPts val="5266"/>
              </a:lnSpc>
            </a:pPr>
          </a:p>
        </p:txBody>
      </p:sp>
      <p:sp>
        <p:nvSpPr>
          <p:cNvPr name="TextBox 5" id="5"/>
          <p:cNvSpPr txBox="true"/>
          <p:nvPr/>
        </p:nvSpPr>
        <p:spPr>
          <a:xfrm rot="0">
            <a:off x="236485" y="2085488"/>
            <a:ext cx="17259300" cy="1108289"/>
          </a:xfrm>
          <a:prstGeom prst="rect">
            <a:avLst/>
          </a:prstGeom>
        </p:spPr>
        <p:txBody>
          <a:bodyPr anchor="t" rtlCol="false" tIns="0" lIns="0" bIns="0" rIns="0">
            <a:spAutoFit/>
          </a:bodyPr>
          <a:lstStyle/>
          <a:p>
            <a:pPr algn="l">
              <a:lnSpc>
                <a:spcPts val="4492"/>
              </a:lnSpc>
            </a:pPr>
            <a:r>
              <a:rPr lang="en-US" sz="3208">
                <a:solidFill>
                  <a:srgbClr val="000000"/>
                </a:solidFill>
                <a:latin typeface="Canva Sans"/>
                <a:ea typeface="Canva Sans"/>
                <a:cs typeface="Canva Sans"/>
                <a:sym typeface="Canva Sans"/>
              </a:rPr>
              <a:t>CadQuery is a Python library for parametric 3D modeling, offering a scripting interface for easy design automation.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9237809"/>
                <a:gridCol w="9050191"/>
              </a:tblGrid>
              <a:tr h="1676326">
                <a:tc>
                  <a:txBody>
                    <a:bodyPr anchor="t" rtlCol="false"/>
                    <a:lstStyle/>
                    <a:p>
                      <a:pPr algn="ctr">
                        <a:lnSpc>
                          <a:spcPts val="4619"/>
                        </a:lnSpc>
                        <a:defRPr/>
                      </a:pPr>
                      <a:r>
                        <a:rPr lang="en-US" sz="3299">
                          <a:solidFill>
                            <a:srgbClr val="FFFFFF"/>
                          </a:solidFill>
                          <a:latin typeface="Proxima Nova Bold"/>
                          <a:ea typeface="Proxima Nova Bold"/>
                          <a:cs typeface="Proxima Nova Bold"/>
                          <a:sym typeface="Proxima Nova Bold"/>
                        </a:rPr>
                        <a:t>Snippet of JSON</a:t>
                      </a:r>
                      <a:endParaRPr lang="en-US" sz="1100"/>
                    </a:p>
                  </a:txBody>
                  <a:tcPr marL="190500" marR="190500" marT="190500" marB="190500" anchor="ctr">
                    <a:lnL cmpd="sng" algn="ctr" cap="flat" w="38100">
                      <a:solidFill>
                        <a:srgbClr val="16244D"/>
                      </a:solidFill>
                      <a:prstDash val="solid"/>
                      <a:round/>
                      <a:headEnd type="none" w="med" len="med"/>
                      <a:tailEnd type="none" w="med" len="med"/>
                    </a:lnL>
                    <a:lnR cmpd="sng" algn="ctr" cap="flat" w="38100">
                      <a:solidFill>
                        <a:srgbClr val="16244D"/>
                      </a:solidFill>
                      <a:prstDash val="solid"/>
                      <a:round/>
                      <a:headEnd type="none" w="med" len="med"/>
                      <a:tailEnd type="none" w="med" len="med"/>
                    </a:lnR>
                    <a:lnT cmpd="sng" algn="ctr" cap="flat" w="38100">
                      <a:solidFill>
                        <a:srgbClr val="16244D"/>
                      </a:solidFill>
                      <a:prstDash val="solid"/>
                      <a:round/>
                      <a:headEnd type="none" w="med" len="med"/>
                      <a:tailEnd type="none" w="med" len="med"/>
                    </a:lnT>
                    <a:lnB cmpd="sng" algn="ctr" cap="flat" w="38100">
                      <a:solidFill>
                        <a:srgbClr val="16244D"/>
                      </a:solidFill>
                      <a:prstDash val="solid"/>
                      <a:round/>
                      <a:headEnd type="none" w="med" len="med"/>
                      <a:tailEnd type="none" w="med" len="med"/>
                    </a:lnB>
                    <a:solidFill>
                      <a:srgbClr val="16244D"/>
                    </a:solidFill>
                  </a:tcPr>
                </a:tc>
                <a:tc>
                  <a:txBody>
                    <a:bodyPr anchor="t" rtlCol="false"/>
                    <a:lstStyle/>
                    <a:p>
                      <a:pPr algn="ctr">
                        <a:lnSpc>
                          <a:spcPts val="4619"/>
                        </a:lnSpc>
                        <a:defRPr/>
                      </a:pPr>
                      <a:r>
                        <a:rPr lang="en-US" sz="3299">
                          <a:solidFill>
                            <a:srgbClr val="FFFFFF"/>
                          </a:solidFill>
                          <a:latin typeface="Proxima Nova Bold"/>
                          <a:ea typeface="Proxima Nova Bold"/>
                          <a:cs typeface="Proxima Nova Bold"/>
                          <a:sym typeface="Proxima Nova Bold"/>
                        </a:rPr>
                        <a:t>Cadquery</a:t>
                      </a:r>
                      <a:endParaRPr lang="en-US" sz="1100"/>
                    </a:p>
                  </a:txBody>
                  <a:tcPr marL="190500" marR="190500" marT="190500" marB="190500" anchor="ctr">
                    <a:lnL cmpd="sng" algn="ctr" cap="flat" w="38100">
                      <a:solidFill>
                        <a:srgbClr val="16244D"/>
                      </a:solidFill>
                      <a:prstDash val="solid"/>
                      <a:round/>
                      <a:headEnd type="none" w="med" len="med"/>
                      <a:tailEnd type="none" w="med" len="med"/>
                    </a:lnL>
                    <a:lnR cmpd="sng" algn="ctr" cap="flat" w="38100">
                      <a:solidFill>
                        <a:srgbClr val="16244D"/>
                      </a:solidFill>
                      <a:prstDash val="solid"/>
                      <a:round/>
                      <a:headEnd type="none" w="med" len="med"/>
                      <a:tailEnd type="none" w="med" len="med"/>
                    </a:lnR>
                    <a:lnT cmpd="sng" algn="ctr" cap="flat" w="38100">
                      <a:solidFill>
                        <a:srgbClr val="16244D"/>
                      </a:solidFill>
                      <a:prstDash val="solid"/>
                      <a:round/>
                      <a:headEnd type="none" w="med" len="med"/>
                      <a:tailEnd type="none" w="med" len="med"/>
                    </a:lnT>
                    <a:lnB cmpd="sng" algn="ctr" cap="flat" w="38100">
                      <a:solidFill>
                        <a:srgbClr val="16244D"/>
                      </a:solidFill>
                      <a:prstDash val="solid"/>
                      <a:round/>
                      <a:headEnd type="none" w="med" len="med"/>
                      <a:tailEnd type="none" w="med" len="med"/>
                    </a:lnB>
                    <a:solidFill>
                      <a:srgbClr val="16244D"/>
                    </a:solidFill>
                  </a:tcPr>
                </a:tc>
              </a:tr>
              <a:tr h="8610674">
                <a:tc>
                  <a:txBody>
                    <a:bodyPr anchor="t" rtlCol="false"/>
                    <a:lstStyle/>
                    <a:p>
                      <a:pPr algn="ctr">
                        <a:lnSpc>
                          <a:spcPts val="2939"/>
                        </a:lnSpc>
                        <a:defRPr/>
                      </a:pPr>
                      <a:endParaRPr lang="en-US" sz="1100"/>
                    </a:p>
                  </a:txBody>
                  <a:tcPr marL="190500" marR="190500" marT="190500" marB="190500" anchor="ctr">
                    <a:lnL cmpd="sng" algn="ctr" cap="flat" w="38100">
                      <a:solidFill>
                        <a:srgbClr val="16244D"/>
                      </a:solidFill>
                      <a:prstDash val="solid"/>
                      <a:round/>
                      <a:headEnd type="none" w="med" len="med"/>
                      <a:tailEnd type="none" w="med" len="med"/>
                    </a:lnL>
                    <a:lnR cmpd="sng" algn="ctr" cap="flat" w="38100">
                      <a:solidFill>
                        <a:srgbClr val="16244D"/>
                      </a:solidFill>
                      <a:prstDash val="solid"/>
                      <a:round/>
                      <a:headEnd type="none" w="med" len="med"/>
                      <a:tailEnd type="none" w="med" len="med"/>
                    </a:lnR>
                    <a:lnT cmpd="sng" algn="ctr" cap="flat" w="38100">
                      <a:solidFill>
                        <a:srgbClr val="16244D"/>
                      </a:solidFill>
                      <a:prstDash val="solid"/>
                      <a:round/>
                      <a:headEnd type="none" w="med" len="med"/>
                      <a:tailEnd type="none" w="med" len="med"/>
                    </a:lnT>
                    <a:lnB cmpd="sng" algn="ctr" cap="flat" w="38100">
                      <a:solidFill>
                        <a:srgbClr val="16244D"/>
                      </a:solidFill>
                      <a:prstDash val="solid"/>
                      <a:round/>
                      <a:headEnd type="none" w="med" len="med"/>
                      <a:tailEnd type="none" w="med" len="med"/>
                    </a:lnB>
                    <a:solidFill>
                      <a:srgbClr val="F2F2F2"/>
                    </a:solidFill>
                  </a:tcPr>
                </a:tc>
                <a:tc>
                  <a:txBody>
                    <a:bodyPr anchor="t" rtlCol="false"/>
                    <a:lstStyle/>
                    <a:p>
                      <a:pPr algn="ctr">
                        <a:lnSpc>
                          <a:spcPts val="2939"/>
                        </a:lnSpc>
                        <a:defRPr/>
                      </a:pPr>
                      <a:endParaRPr lang="en-US" sz="1100"/>
                    </a:p>
                  </a:txBody>
                  <a:tcPr marL="190500" marR="190500" marT="190500" marB="190500" anchor="ctr">
                    <a:lnL cmpd="sng" algn="ctr" cap="flat" w="38100">
                      <a:solidFill>
                        <a:srgbClr val="16244D"/>
                      </a:solidFill>
                      <a:prstDash val="solid"/>
                      <a:round/>
                      <a:headEnd type="none" w="med" len="med"/>
                      <a:tailEnd type="none" w="med" len="med"/>
                    </a:lnL>
                    <a:lnR cmpd="sng" algn="ctr" cap="flat" w="38100">
                      <a:solidFill>
                        <a:srgbClr val="16244D"/>
                      </a:solidFill>
                      <a:prstDash val="solid"/>
                      <a:round/>
                      <a:headEnd type="none" w="med" len="med"/>
                      <a:tailEnd type="none" w="med" len="med"/>
                    </a:lnR>
                    <a:lnT cmpd="sng" algn="ctr" cap="flat" w="38100">
                      <a:solidFill>
                        <a:srgbClr val="16244D"/>
                      </a:solidFill>
                      <a:prstDash val="solid"/>
                      <a:round/>
                      <a:headEnd type="none" w="med" len="med"/>
                      <a:tailEnd type="none" w="med" len="med"/>
                    </a:lnT>
                    <a:lnB cmpd="sng" algn="ctr" cap="flat" w="38100">
                      <a:solidFill>
                        <a:srgbClr val="16244D"/>
                      </a:solidFill>
                      <a:prstDash val="solid"/>
                      <a:round/>
                      <a:headEnd type="none" w="med" len="med"/>
                      <a:tailEnd type="none" w="med" len="med"/>
                    </a:lnB>
                    <a:solidFill>
                      <a:srgbClr val="F2F2F2"/>
                    </a:solidFill>
                  </a:tcPr>
                </a:tc>
              </a:tr>
            </a:tbl>
          </a:graphicData>
        </a:graphic>
      </p:graphicFrame>
      <p:sp>
        <p:nvSpPr>
          <p:cNvPr name="TextBox 3" id="3"/>
          <p:cNvSpPr txBox="true"/>
          <p:nvPr/>
        </p:nvSpPr>
        <p:spPr>
          <a:xfrm rot="0">
            <a:off x="9650167" y="2023414"/>
            <a:ext cx="6966096" cy="6192546"/>
          </a:xfrm>
          <a:prstGeom prst="rect">
            <a:avLst/>
          </a:prstGeom>
        </p:spPr>
        <p:txBody>
          <a:bodyPr anchor="t" rtlCol="false" tIns="0" lIns="0" bIns="0" rIns="0">
            <a:spAutoFit/>
          </a:bodyPr>
          <a:lstStyle/>
          <a:p>
            <a:pPr algn="l">
              <a:lnSpc>
                <a:spcPts val="4094"/>
              </a:lnSpc>
            </a:pPr>
            <a:r>
              <a:rPr lang="en-US" sz="2924">
                <a:solidFill>
                  <a:srgbClr val="111D40"/>
                </a:solidFill>
                <a:latin typeface="Canva Sans Bold"/>
                <a:ea typeface="Canva Sans Bold"/>
                <a:cs typeface="Canva Sans Bold"/>
                <a:sym typeface="Canva Sans Bold"/>
              </a:rPr>
              <a:t># parameters</a:t>
            </a:r>
          </a:p>
          <a:p>
            <a:pPr algn="l">
              <a:lnSpc>
                <a:spcPts val="4094"/>
              </a:lnSpc>
            </a:pPr>
            <a:r>
              <a:rPr lang="en-US" sz="2924">
                <a:solidFill>
                  <a:srgbClr val="111D40"/>
                </a:solidFill>
                <a:latin typeface="Canva Sans Bold"/>
                <a:ea typeface="Canva Sans Bold"/>
                <a:cs typeface="Canva Sans Bold"/>
                <a:sym typeface="Canva Sans Bold"/>
              </a:rPr>
              <a:t>origin = (0.0,0.0,0.0)</a:t>
            </a:r>
          </a:p>
          <a:p>
            <a:pPr algn="l">
              <a:lnSpc>
                <a:spcPts val="4094"/>
              </a:lnSpc>
            </a:pPr>
            <a:r>
              <a:rPr lang="en-US" sz="2924">
                <a:solidFill>
                  <a:srgbClr val="111D40"/>
                </a:solidFill>
                <a:latin typeface="Canva Sans Bold"/>
                <a:ea typeface="Canva Sans Bold"/>
                <a:cs typeface="Canva Sans Bold"/>
                <a:sym typeface="Canva Sans Bold"/>
              </a:rPr>
              <a:t>radius =8.89</a:t>
            </a:r>
          </a:p>
          <a:p>
            <a:pPr algn="l">
              <a:lnSpc>
                <a:spcPts val="4094"/>
              </a:lnSpc>
            </a:pPr>
          </a:p>
          <a:p>
            <a:pPr algn="l">
              <a:lnSpc>
                <a:spcPts val="4094"/>
              </a:lnSpc>
            </a:pPr>
            <a:r>
              <a:rPr lang="en-US" sz="2924">
                <a:solidFill>
                  <a:srgbClr val="111D40"/>
                </a:solidFill>
                <a:latin typeface="Canva Sans Bold"/>
                <a:ea typeface="Canva Sans Bold"/>
                <a:cs typeface="Canva Sans Bold"/>
                <a:sym typeface="Canva Sans Bold"/>
              </a:rPr>
              <a:t># creating circle</a:t>
            </a:r>
          </a:p>
          <a:p>
            <a:pPr algn="l">
              <a:lnSpc>
                <a:spcPts val="4094"/>
              </a:lnSpc>
            </a:pPr>
            <a:r>
              <a:rPr lang="en-US" sz="2924">
                <a:solidFill>
                  <a:srgbClr val="111D40"/>
                </a:solidFill>
                <a:latin typeface="Canva Sans Bold"/>
                <a:ea typeface="Canva Sans Bold"/>
                <a:cs typeface="Canva Sans Bold"/>
                <a:sym typeface="Canva Sans Bold"/>
              </a:rPr>
              <a:t>outer_circle = (cq. Workplane("XY"). circle(radius). translate(center_point))</a:t>
            </a:r>
          </a:p>
          <a:p>
            <a:pPr algn="l">
              <a:lnSpc>
                <a:spcPts val="4094"/>
              </a:lnSpc>
            </a:pPr>
          </a:p>
          <a:p>
            <a:pPr algn="l">
              <a:lnSpc>
                <a:spcPts val="4094"/>
              </a:lnSpc>
            </a:pPr>
          </a:p>
          <a:p>
            <a:pPr algn="l">
              <a:lnSpc>
                <a:spcPts val="4094"/>
              </a:lnSpc>
            </a:pPr>
          </a:p>
          <a:p>
            <a:pPr algn="l">
              <a:lnSpc>
                <a:spcPts val="4094"/>
              </a:lnSpc>
            </a:pPr>
          </a:p>
          <a:p>
            <a:pPr algn="l">
              <a:lnSpc>
                <a:spcPts val="4094"/>
              </a:lnSpc>
            </a:pPr>
          </a:p>
        </p:txBody>
      </p:sp>
      <p:sp>
        <p:nvSpPr>
          <p:cNvPr name="TextBox 4" id="4"/>
          <p:cNvSpPr txBox="true"/>
          <p:nvPr/>
        </p:nvSpPr>
        <p:spPr>
          <a:xfrm rot="0">
            <a:off x="904875" y="2290191"/>
            <a:ext cx="7152503" cy="7556467"/>
          </a:xfrm>
          <a:prstGeom prst="rect">
            <a:avLst/>
          </a:prstGeom>
        </p:spPr>
        <p:txBody>
          <a:bodyPr anchor="t" rtlCol="false" tIns="0" lIns="0" bIns="0" rIns="0">
            <a:spAutoFit/>
          </a:bodyPr>
          <a:lstStyle/>
          <a:p>
            <a:pPr algn="l">
              <a:lnSpc>
                <a:spcPts val="4026"/>
              </a:lnSpc>
            </a:pPr>
            <a:r>
              <a:rPr lang="en-US" sz="2876">
                <a:solidFill>
                  <a:srgbClr val="111D40"/>
                </a:solidFill>
                <a:latin typeface="Canva Sans Bold"/>
                <a:ea typeface="Canva Sans Bold"/>
                <a:cs typeface="Canva Sans Bold"/>
                <a:sym typeface="Canva Sans Bold"/>
              </a:rPr>
              <a:t>"entities": {</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"entity1":{</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"points":{</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"origin":{</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"type": "Point3D",</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"x": 0.0,</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"y": 0.0,</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 z": 0.0</a:t>
            </a:r>
          </a:p>
          <a:p>
            <a:pPr algn="l">
              <a:lnSpc>
                <a:spcPts val="4026"/>
              </a:lnSpc>
            </a:pPr>
            <a:r>
              <a:rPr lang="en-US" sz="2876">
                <a:solidFill>
                  <a:srgbClr val="111D40"/>
                </a:solidFill>
                <a:latin typeface="Canva Sans Bold"/>
                <a:ea typeface="Canva Sans Bold"/>
                <a:cs typeface="Canva Sans Bold"/>
                <a:sym typeface="Canva Sans Bold"/>
              </a:rPr>
              <a:t>},…}</a:t>
            </a:r>
          </a:p>
          <a:p>
            <a:pPr algn="l">
              <a:lnSpc>
                <a:spcPts val="4026"/>
              </a:lnSpc>
            </a:pPr>
            <a:r>
              <a:rPr lang="en-US" sz="2876">
                <a:solidFill>
                  <a:srgbClr val="111D40"/>
                </a:solidFill>
                <a:latin typeface="Canva Sans Bold"/>
                <a:ea typeface="Canva Sans Bold"/>
                <a:cs typeface="Canva Sans Bold"/>
                <a:sym typeface="Canva Sans Bold"/>
              </a:rPr>
              <a:t>"outer_circle": { </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"type": "SketchCircle",</a:t>
            </a:r>
          </a:p>
          <a:p>
            <a:pPr algn="l">
              <a:lnSpc>
                <a:spcPts val="4026"/>
              </a:lnSpc>
            </a:pPr>
            <a:r>
              <a:rPr lang="en-US" sz="2876">
                <a:solidFill>
                  <a:srgbClr val="111D40"/>
                </a:solidFill>
                <a:latin typeface="Canva Sans Bold"/>
                <a:ea typeface="Canva Sans Bold"/>
                <a:cs typeface="Canva Sans Bold"/>
                <a:sym typeface="Canva Sans Bold"/>
              </a:rPr>
              <a:t>… ,</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"center_point": "point1",</a:t>
            </a:r>
          </a:p>
          <a:p>
            <a:pPr algn="l">
              <a:lnSpc>
                <a:spcPts val="4026"/>
              </a:lnSpc>
            </a:pPr>
            <a:r>
              <a:rPr lang="en-US" sz="2876">
                <a:solidFill>
                  <a:srgbClr val="111D40"/>
                </a:solidFill>
                <a:latin typeface="Canva Sans Bold"/>
                <a:ea typeface="Canva Sans Bold"/>
                <a:cs typeface="Canva Sans Bold"/>
                <a:sym typeface="Canva Sans Bold"/>
              </a:rPr>
              <a:t>    </a:t>
            </a:r>
            <a:r>
              <a:rPr lang="en-US" sz="2876">
                <a:solidFill>
                  <a:srgbClr val="111D40"/>
                </a:solidFill>
                <a:latin typeface="Canva Sans Bold"/>
                <a:ea typeface="Canva Sans Bold"/>
                <a:cs typeface="Canva Sans Bold"/>
                <a:sym typeface="Canva Sans Bold"/>
              </a:rPr>
              <a:t>"radius": 8.89</a:t>
            </a:r>
          </a:p>
          <a:p>
            <a:pPr algn="l">
              <a:lnSpc>
                <a:spcPts val="4026"/>
              </a:lnSpc>
            </a:pPr>
            <a:r>
              <a:rPr lang="en-US" sz="2876">
                <a:solidFill>
                  <a:srgbClr val="111D40"/>
                </a:solidFill>
                <a:latin typeface="Canva Sans Bold"/>
                <a:ea typeface="Canva Sans Bold"/>
                <a:cs typeface="Canva Sans Bold"/>
                <a:sym typeface="Canva Sans Bold"/>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1786088"/>
            <a:ext cx="9816442" cy="8500912"/>
            <a:chOff x="0" y="0"/>
            <a:chExt cx="2585400" cy="2238923"/>
          </a:xfrm>
        </p:grpSpPr>
        <p:sp>
          <p:nvSpPr>
            <p:cNvPr name="Freeform 3" id="3"/>
            <p:cNvSpPr/>
            <p:nvPr/>
          </p:nvSpPr>
          <p:spPr>
            <a:xfrm flipH="false" flipV="false" rot="0">
              <a:off x="0" y="0"/>
              <a:ext cx="2585400" cy="2238923"/>
            </a:xfrm>
            <a:custGeom>
              <a:avLst/>
              <a:gdLst/>
              <a:ahLst/>
              <a:cxnLst/>
              <a:rect r="r" b="b" t="t" l="l"/>
              <a:pathLst>
                <a:path h="2238923" w="2585400">
                  <a:moveTo>
                    <a:pt x="0" y="0"/>
                  </a:moveTo>
                  <a:lnTo>
                    <a:pt x="2585400" y="0"/>
                  </a:lnTo>
                  <a:lnTo>
                    <a:pt x="2585400" y="2238923"/>
                  </a:lnTo>
                  <a:lnTo>
                    <a:pt x="0" y="2238923"/>
                  </a:lnTo>
                  <a:close/>
                </a:path>
              </a:pathLst>
            </a:custGeom>
            <a:solidFill>
              <a:srgbClr val="000000">
                <a:alpha val="0"/>
              </a:srgbClr>
            </a:solidFill>
            <a:ln w="104775" cap="sq">
              <a:solidFill>
                <a:srgbClr val="16244D"/>
              </a:solidFill>
              <a:prstDash val="solid"/>
              <a:miter/>
            </a:ln>
          </p:spPr>
        </p:sp>
        <p:sp>
          <p:nvSpPr>
            <p:cNvPr name="TextBox 4" id="4"/>
            <p:cNvSpPr txBox="true"/>
            <p:nvPr/>
          </p:nvSpPr>
          <p:spPr>
            <a:xfrm>
              <a:off x="0" y="-38100"/>
              <a:ext cx="2585400" cy="227702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569325" y="2623312"/>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549" y="3077755"/>
            <a:ext cx="1064737" cy="1141531"/>
          </a:xfrm>
          <a:custGeom>
            <a:avLst/>
            <a:gdLst/>
            <a:ahLst/>
            <a:cxnLst/>
            <a:rect r="r" b="b" t="t" l="l"/>
            <a:pathLst>
              <a:path h="1141531" w="1064737">
                <a:moveTo>
                  <a:pt x="0" y="0"/>
                </a:moveTo>
                <a:lnTo>
                  <a:pt x="1064737" y="0"/>
                </a:lnTo>
                <a:lnTo>
                  <a:pt x="1064737" y="1141531"/>
                </a:lnTo>
                <a:lnTo>
                  <a:pt x="0" y="1141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89204" y="668283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5400000">
            <a:off x="2484250" y="3161484"/>
            <a:ext cx="617049" cy="1057802"/>
            <a:chOff x="0" y="0"/>
            <a:chExt cx="475556" cy="815242"/>
          </a:xfrm>
        </p:grpSpPr>
        <p:sp>
          <p:nvSpPr>
            <p:cNvPr name="Freeform 9" id="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0" id="1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1" id="11"/>
          <p:cNvGrpSpPr/>
          <p:nvPr/>
        </p:nvGrpSpPr>
        <p:grpSpPr>
          <a:xfrm rot="0">
            <a:off x="4271126" y="5343525"/>
            <a:ext cx="617049" cy="1057802"/>
            <a:chOff x="0" y="0"/>
            <a:chExt cx="475556" cy="815242"/>
          </a:xfrm>
        </p:grpSpPr>
        <p:sp>
          <p:nvSpPr>
            <p:cNvPr name="Freeform 12" id="12"/>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3" id="13"/>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14" id="14"/>
          <p:cNvSpPr/>
          <p:nvPr/>
        </p:nvSpPr>
        <p:spPr>
          <a:xfrm flipH="false" flipV="false" rot="0">
            <a:off x="675601" y="6682830"/>
            <a:ext cx="1448633" cy="1869204"/>
          </a:xfrm>
          <a:custGeom>
            <a:avLst/>
            <a:gdLst/>
            <a:ahLst/>
            <a:cxnLst/>
            <a:rect r="r" b="b" t="t" l="l"/>
            <a:pathLst>
              <a:path h="1869204" w="1448633">
                <a:moveTo>
                  <a:pt x="0" y="0"/>
                </a:moveTo>
                <a:lnTo>
                  <a:pt x="1448634" y="0"/>
                </a:lnTo>
                <a:lnTo>
                  <a:pt x="1448634" y="1869205"/>
                </a:lnTo>
                <a:lnTo>
                  <a:pt x="0" y="18692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5400000">
            <a:off x="2344611" y="7088531"/>
            <a:ext cx="617049" cy="1057802"/>
            <a:chOff x="0" y="0"/>
            <a:chExt cx="475556" cy="815242"/>
          </a:xfrm>
        </p:grpSpPr>
        <p:sp>
          <p:nvSpPr>
            <p:cNvPr name="Freeform 16" id="16"/>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7" id="17"/>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8" id="18"/>
          <p:cNvGrpSpPr/>
          <p:nvPr/>
        </p:nvGrpSpPr>
        <p:grpSpPr>
          <a:xfrm rot="-5400000">
            <a:off x="6150006" y="7051997"/>
            <a:ext cx="538343" cy="1107556"/>
            <a:chOff x="0" y="0"/>
            <a:chExt cx="475556" cy="978381"/>
          </a:xfrm>
        </p:grpSpPr>
        <p:sp>
          <p:nvSpPr>
            <p:cNvPr name="Freeform 19" id="19"/>
            <p:cNvSpPr/>
            <p:nvPr/>
          </p:nvSpPr>
          <p:spPr>
            <a:xfrm flipH="false" flipV="false" rot="0">
              <a:off x="0" y="0"/>
              <a:ext cx="475556" cy="978381"/>
            </a:xfrm>
            <a:custGeom>
              <a:avLst/>
              <a:gdLst/>
              <a:ahLst/>
              <a:cxnLst/>
              <a:rect r="r" b="b" t="t" l="l"/>
              <a:pathLst>
                <a:path h="978381" w="475556">
                  <a:moveTo>
                    <a:pt x="237778" y="978381"/>
                  </a:moveTo>
                  <a:lnTo>
                    <a:pt x="0" y="571981"/>
                  </a:lnTo>
                  <a:lnTo>
                    <a:pt x="203200" y="571981"/>
                  </a:lnTo>
                  <a:lnTo>
                    <a:pt x="203200" y="0"/>
                  </a:lnTo>
                  <a:lnTo>
                    <a:pt x="272356" y="0"/>
                  </a:lnTo>
                  <a:lnTo>
                    <a:pt x="272356" y="571981"/>
                  </a:lnTo>
                  <a:lnTo>
                    <a:pt x="475556" y="571981"/>
                  </a:lnTo>
                  <a:lnTo>
                    <a:pt x="237778" y="978381"/>
                  </a:lnTo>
                  <a:close/>
                </a:path>
              </a:pathLst>
            </a:custGeom>
            <a:solidFill>
              <a:srgbClr val="16244D"/>
            </a:solidFill>
          </p:spPr>
        </p:sp>
        <p:sp>
          <p:nvSpPr>
            <p:cNvPr name="TextBox 20" id="20"/>
            <p:cNvSpPr txBox="true"/>
            <p:nvPr/>
          </p:nvSpPr>
          <p:spPr>
            <a:xfrm>
              <a:off x="203200" y="19050"/>
              <a:ext cx="69156" cy="857731"/>
            </a:xfrm>
            <a:prstGeom prst="rect">
              <a:avLst/>
            </a:prstGeom>
          </p:spPr>
          <p:txBody>
            <a:bodyPr anchor="ctr" rtlCol="false" tIns="50800" lIns="50800" bIns="50800" rIns="50800"/>
            <a:lstStyle/>
            <a:p>
              <a:pPr algn="ctr">
                <a:lnSpc>
                  <a:spcPts val="3005"/>
                </a:lnSpc>
              </a:pPr>
            </a:p>
          </p:txBody>
        </p:sp>
      </p:grpSp>
      <p:grpSp>
        <p:nvGrpSpPr>
          <p:cNvPr name="Group 21" id="21"/>
          <p:cNvGrpSpPr/>
          <p:nvPr/>
        </p:nvGrpSpPr>
        <p:grpSpPr>
          <a:xfrm rot="0">
            <a:off x="9816442" y="1786088"/>
            <a:ext cx="8616083" cy="8500912"/>
            <a:chOff x="0" y="0"/>
            <a:chExt cx="2269256" cy="2238923"/>
          </a:xfrm>
        </p:grpSpPr>
        <p:sp>
          <p:nvSpPr>
            <p:cNvPr name="Freeform 22" id="22"/>
            <p:cNvSpPr/>
            <p:nvPr/>
          </p:nvSpPr>
          <p:spPr>
            <a:xfrm flipH="false" flipV="false" rot="0">
              <a:off x="0" y="0"/>
              <a:ext cx="2269256" cy="2238923"/>
            </a:xfrm>
            <a:custGeom>
              <a:avLst/>
              <a:gdLst/>
              <a:ahLst/>
              <a:cxnLst/>
              <a:rect r="r" b="b" t="t" l="l"/>
              <a:pathLst>
                <a:path h="2238923" w="2269256">
                  <a:moveTo>
                    <a:pt x="0" y="0"/>
                  </a:moveTo>
                  <a:lnTo>
                    <a:pt x="2269256" y="0"/>
                  </a:lnTo>
                  <a:lnTo>
                    <a:pt x="2269256" y="2238923"/>
                  </a:lnTo>
                  <a:lnTo>
                    <a:pt x="0" y="2238923"/>
                  </a:lnTo>
                  <a:close/>
                </a:path>
              </a:pathLst>
            </a:custGeom>
            <a:solidFill>
              <a:srgbClr val="111D40"/>
            </a:solidFill>
          </p:spPr>
        </p:sp>
        <p:sp>
          <p:nvSpPr>
            <p:cNvPr name="TextBox 23" id="23"/>
            <p:cNvSpPr txBox="true"/>
            <p:nvPr/>
          </p:nvSpPr>
          <p:spPr>
            <a:xfrm>
              <a:off x="0" y="-38100"/>
              <a:ext cx="2269256" cy="2277023"/>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0">
            <a:off x="11673467" y="6331110"/>
            <a:ext cx="2039465" cy="2549331"/>
          </a:xfrm>
          <a:custGeom>
            <a:avLst/>
            <a:gdLst/>
            <a:ahLst/>
            <a:cxnLst/>
            <a:rect r="r" b="b" t="t" l="l"/>
            <a:pathLst>
              <a:path h="2549331" w="2039465">
                <a:moveTo>
                  <a:pt x="0" y="0"/>
                </a:moveTo>
                <a:lnTo>
                  <a:pt x="2039465" y="0"/>
                </a:lnTo>
                <a:lnTo>
                  <a:pt x="2039465" y="2549331"/>
                </a:lnTo>
                <a:lnTo>
                  <a:pt x="0" y="25493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5" id="25"/>
          <p:cNvGrpSpPr/>
          <p:nvPr/>
        </p:nvGrpSpPr>
        <p:grpSpPr>
          <a:xfrm rot="0">
            <a:off x="7029495" y="7224887"/>
            <a:ext cx="2634547" cy="840483"/>
            <a:chOff x="0" y="0"/>
            <a:chExt cx="693872" cy="221362"/>
          </a:xfrm>
        </p:grpSpPr>
        <p:sp>
          <p:nvSpPr>
            <p:cNvPr name="Freeform 26" id="26"/>
            <p:cNvSpPr/>
            <p:nvPr/>
          </p:nvSpPr>
          <p:spPr>
            <a:xfrm flipH="false" flipV="false" rot="0">
              <a:off x="0" y="0"/>
              <a:ext cx="693872" cy="221362"/>
            </a:xfrm>
            <a:custGeom>
              <a:avLst/>
              <a:gdLst/>
              <a:ahLst/>
              <a:cxnLst/>
              <a:rect r="r" b="b" t="t" l="l"/>
              <a:pathLst>
                <a:path h="221362" w="693872">
                  <a:moveTo>
                    <a:pt x="0" y="0"/>
                  </a:moveTo>
                  <a:lnTo>
                    <a:pt x="693872" y="0"/>
                  </a:lnTo>
                  <a:lnTo>
                    <a:pt x="693872" y="221362"/>
                  </a:lnTo>
                  <a:lnTo>
                    <a:pt x="0" y="221362"/>
                  </a:lnTo>
                  <a:close/>
                </a:path>
              </a:pathLst>
            </a:custGeom>
            <a:solidFill>
              <a:srgbClr val="FEFEFE"/>
            </a:solidFill>
            <a:ln w="38100" cap="sq">
              <a:solidFill>
                <a:srgbClr val="919293"/>
              </a:solidFill>
              <a:prstDash val="solid"/>
              <a:miter/>
            </a:ln>
          </p:spPr>
        </p:sp>
        <p:sp>
          <p:nvSpPr>
            <p:cNvPr name="TextBox 27" id="27"/>
            <p:cNvSpPr txBox="true"/>
            <p:nvPr/>
          </p:nvSpPr>
          <p:spPr>
            <a:xfrm>
              <a:off x="0" y="-38100"/>
              <a:ext cx="693872" cy="259462"/>
            </a:xfrm>
            <a:prstGeom prst="rect">
              <a:avLst/>
            </a:prstGeom>
          </p:spPr>
          <p:txBody>
            <a:bodyPr anchor="ctr" rtlCol="false" tIns="50800" lIns="50800" bIns="50800" rIns="50800"/>
            <a:lstStyle/>
            <a:p>
              <a:pPr algn="ctr">
                <a:lnSpc>
                  <a:spcPts val="3360"/>
                </a:lnSpc>
              </a:pPr>
            </a:p>
          </p:txBody>
        </p:sp>
      </p:grpSp>
      <p:sp>
        <p:nvSpPr>
          <p:cNvPr name="Freeform 28" id="28"/>
          <p:cNvSpPr/>
          <p:nvPr/>
        </p:nvSpPr>
        <p:spPr>
          <a:xfrm flipH="false" flipV="false" rot="0">
            <a:off x="15606009" y="6398508"/>
            <a:ext cx="2418468" cy="2418468"/>
          </a:xfrm>
          <a:custGeom>
            <a:avLst/>
            <a:gdLst/>
            <a:ahLst/>
            <a:cxnLst/>
            <a:rect r="r" b="b" t="t" l="l"/>
            <a:pathLst>
              <a:path h="2418468" w="2418468">
                <a:moveTo>
                  <a:pt x="0" y="0"/>
                </a:moveTo>
                <a:lnTo>
                  <a:pt x="2418468" y="0"/>
                </a:lnTo>
                <a:lnTo>
                  <a:pt x="2418468" y="2418468"/>
                </a:lnTo>
                <a:lnTo>
                  <a:pt x="0" y="24184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9" id="29"/>
          <p:cNvGrpSpPr/>
          <p:nvPr/>
        </p:nvGrpSpPr>
        <p:grpSpPr>
          <a:xfrm rot="0">
            <a:off x="10092667" y="7525607"/>
            <a:ext cx="1418876" cy="400350"/>
            <a:chOff x="0" y="0"/>
            <a:chExt cx="1734859" cy="489508"/>
          </a:xfrm>
        </p:grpSpPr>
        <p:sp>
          <p:nvSpPr>
            <p:cNvPr name="Freeform 30" id="30"/>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31" id="31"/>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15396650" y="9032348"/>
            <a:ext cx="2837187" cy="815339"/>
          </a:xfrm>
          <a:prstGeom prst="rect">
            <a:avLst/>
          </a:prstGeom>
        </p:spPr>
        <p:txBody>
          <a:bodyPr anchor="t" rtlCol="false" tIns="0" lIns="0" bIns="0" rIns="0">
            <a:spAutoFit/>
          </a:bodyPr>
          <a:lstStyle/>
          <a:p>
            <a:pPr algn="ctr">
              <a:lnSpc>
                <a:spcPts val="3360"/>
              </a:lnSpc>
            </a:pPr>
            <a:r>
              <a:rPr lang="en-US" sz="2400">
                <a:solidFill>
                  <a:srgbClr val="FEFEFE"/>
                </a:solidFill>
                <a:latin typeface="Canva Sans"/>
                <a:ea typeface="Canva Sans"/>
                <a:cs typeface="Canva Sans"/>
                <a:sym typeface="Canva Sans"/>
              </a:rPr>
              <a:t>json to CadQuery conversion</a:t>
            </a:r>
          </a:p>
        </p:txBody>
      </p:sp>
      <p:sp>
        <p:nvSpPr>
          <p:cNvPr name="TextBox 33" id="33"/>
          <p:cNvSpPr txBox="true"/>
          <p:nvPr/>
        </p:nvSpPr>
        <p:spPr>
          <a:xfrm rot="0">
            <a:off x="867549" y="4361218"/>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34" id="34"/>
          <p:cNvSpPr txBox="true"/>
          <p:nvPr/>
        </p:nvSpPr>
        <p:spPr>
          <a:xfrm rot="0">
            <a:off x="3149456" y="4747261"/>
            <a:ext cx="3220631"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35" id="35"/>
          <p:cNvSpPr txBox="true"/>
          <p:nvPr/>
        </p:nvSpPr>
        <p:spPr>
          <a:xfrm rot="0">
            <a:off x="3149456" y="921389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36" id="36"/>
          <p:cNvSpPr txBox="true"/>
          <p:nvPr/>
        </p:nvSpPr>
        <p:spPr>
          <a:xfrm rot="0">
            <a:off x="399474" y="9171160"/>
            <a:ext cx="1864400"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User prompt</a:t>
            </a:r>
          </a:p>
        </p:txBody>
      </p:sp>
      <p:sp>
        <p:nvSpPr>
          <p:cNvPr name="TextBox 37" id="37"/>
          <p:cNvSpPr txBox="true"/>
          <p:nvPr/>
        </p:nvSpPr>
        <p:spPr>
          <a:xfrm rot="0">
            <a:off x="11018164"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JSON</a:t>
            </a:r>
          </a:p>
        </p:txBody>
      </p:sp>
      <p:sp>
        <p:nvSpPr>
          <p:cNvPr name="TextBox 38" id="38"/>
          <p:cNvSpPr txBox="true"/>
          <p:nvPr/>
        </p:nvSpPr>
        <p:spPr>
          <a:xfrm rot="0">
            <a:off x="9019658" y="5431353"/>
            <a:ext cx="9525" cy="1566544"/>
          </a:xfrm>
          <a:prstGeom prst="rect">
            <a:avLst/>
          </a:prstGeom>
        </p:spPr>
        <p:txBody>
          <a:bodyPr anchor="t" rtlCol="false" tIns="0" lIns="0" bIns="0" rIns="0">
            <a:spAutoFit/>
          </a:bodyPr>
          <a:lstStyle/>
          <a:p>
            <a:pPr algn="ctr">
              <a:lnSpc>
                <a:spcPts val="12880"/>
              </a:lnSpc>
            </a:pPr>
          </a:p>
        </p:txBody>
      </p:sp>
      <p:sp>
        <p:nvSpPr>
          <p:cNvPr name="TextBox 39" id="39"/>
          <p:cNvSpPr txBox="true"/>
          <p:nvPr/>
        </p:nvSpPr>
        <p:spPr>
          <a:xfrm rot="0">
            <a:off x="15169712"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CadQuery Code</a:t>
            </a:r>
          </a:p>
        </p:txBody>
      </p:sp>
      <p:sp>
        <p:nvSpPr>
          <p:cNvPr name="TextBox 40" id="40"/>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Our proposed system:</a:t>
            </a:r>
            <a:r>
              <a:rPr lang="en-US" sz="7204">
                <a:solidFill>
                  <a:srgbClr val="16244D"/>
                </a:solidFill>
                <a:latin typeface="Open Sauce"/>
                <a:ea typeface="Open Sauce"/>
                <a:cs typeface="Open Sauce"/>
                <a:sym typeface="Open Sauce"/>
              </a:rPr>
              <a:t> </a:t>
            </a:r>
          </a:p>
        </p:txBody>
      </p:sp>
      <p:sp>
        <p:nvSpPr>
          <p:cNvPr name="TextBox 41" id="41"/>
          <p:cNvSpPr txBox="true"/>
          <p:nvPr/>
        </p:nvSpPr>
        <p:spPr>
          <a:xfrm rot="0">
            <a:off x="7249128" y="7400654"/>
            <a:ext cx="2406051" cy="431798"/>
          </a:xfrm>
          <a:prstGeom prst="rect">
            <a:avLst/>
          </a:prstGeom>
        </p:spPr>
        <p:txBody>
          <a:bodyPr anchor="t" rtlCol="false" tIns="0" lIns="0" bIns="0" rIns="0">
            <a:spAutoFit/>
          </a:bodyPr>
          <a:lstStyle/>
          <a:p>
            <a:pPr algn="ctr">
              <a:lnSpc>
                <a:spcPts val="3500"/>
              </a:lnSpc>
            </a:pPr>
            <a:r>
              <a:rPr lang="en-US" sz="2500">
                <a:solidFill>
                  <a:srgbClr val="919293"/>
                </a:solidFill>
                <a:latin typeface="Canva Sans Bold"/>
                <a:ea typeface="Canva Sans Bold"/>
                <a:cs typeface="Canva Sans Bold"/>
                <a:sym typeface="Canva Sans Bold"/>
              </a:rPr>
              <a:t>generate_file()</a:t>
            </a:r>
          </a:p>
        </p:txBody>
      </p:sp>
      <p:sp>
        <p:nvSpPr>
          <p:cNvPr name="TextBox 42" id="42"/>
          <p:cNvSpPr txBox="true"/>
          <p:nvPr/>
        </p:nvSpPr>
        <p:spPr>
          <a:xfrm rot="0">
            <a:off x="11544441" y="9191470"/>
            <a:ext cx="2065734" cy="396202"/>
          </a:xfrm>
          <a:prstGeom prst="rect">
            <a:avLst/>
          </a:prstGeom>
        </p:spPr>
        <p:txBody>
          <a:bodyPr anchor="t" rtlCol="false" tIns="0" lIns="0" bIns="0" rIns="0">
            <a:spAutoFit/>
          </a:bodyPr>
          <a:lstStyle/>
          <a:p>
            <a:pPr algn="ctr">
              <a:lnSpc>
                <a:spcPts val="3362"/>
              </a:lnSpc>
            </a:pPr>
            <a:r>
              <a:rPr lang="en-US" sz="2401">
                <a:solidFill>
                  <a:srgbClr val="FFFFFF"/>
                </a:solidFill>
                <a:latin typeface="Canva Sans"/>
                <a:ea typeface="Canva Sans"/>
                <a:cs typeface="Canva Sans"/>
                <a:sym typeface="Canva Sans"/>
              </a:rPr>
              <a:t>filling the json</a:t>
            </a:r>
          </a:p>
        </p:txBody>
      </p:sp>
      <p:sp>
        <p:nvSpPr>
          <p:cNvPr name="TextBox 43" id="43"/>
          <p:cNvSpPr txBox="true"/>
          <p:nvPr/>
        </p:nvSpPr>
        <p:spPr>
          <a:xfrm rot="0">
            <a:off x="7029495" y="8909157"/>
            <a:ext cx="2625685" cy="815340"/>
          </a:xfrm>
          <a:prstGeom prst="rect">
            <a:avLst/>
          </a:prstGeom>
        </p:spPr>
        <p:txBody>
          <a:bodyPr anchor="t" rtlCol="false" tIns="0" lIns="0" bIns="0" rIns="0">
            <a:spAutoFit/>
          </a:bodyPr>
          <a:lstStyle/>
          <a:p>
            <a:pPr algn="ctr">
              <a:lnSpc>
                <a:spcPts val="3359"/>
              </a:lnSpc>
            </a:pPr>
            <a:r>
              <a:rPr lang="en-US" sz="2400">
                <a:solidFill>
                  <a:srgbClr val="16244D"/>
                </a:solidFill>
                <a:latin typeface="Canva Sans"/>
                <a:ea typeface="Canva Sans"/>
                <a:cs typeface="Canva Sans"/>
                <a:sym typeface="Canva Sans"/>
              </a:rPr>
              <a:t>output of fine-tuned model</a:t>
            </a:r>
          </a:p>
        </p:txBody>
      </p:sp>
      <p:grpSp>
        <p:nvGrpSpPr>
          <p:cNvPr name="Group 44" id="44"/>
          <p:cNvGrpSpPr/>
          <p:nvPr/>
        </p:nvGrpSpPr>
        <p:grpSpPr>
          <a:xfrm rot="0">
            <a:off x="14031937" y="7525607"/>
            <a:ext cx="1418876" cy="400350"/>
            <a:chOff x="0" y="0"/>
            <a:chExt cx="1734859" cy="489508"/>
          </a:xfrm>
        </p:grpSpPr>
        <p:sp>
          <p:nvSpPr>
            <p:cNvPr name="Freeform 45" id="45"/>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46" id="46"/>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0" y="2963413"/>
            <a:ext cx="18288000" cy="29806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LLMs are advanced deep learning models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Recognize and generate text, among other tasks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Trained on huge sets of data — hence the name "large." </a:t>
            </a:r>
          </a:p>
          <a:p>
            <a:pPr algn="l">
              <a:lnSpc>
                <a:spcPts val="4759"/>
              </a:lnSpc>
            </a:pPr>
          </a:p>
          <a:p>
            <a:pPr algn="l">
              <a:lnSpc>
                <a:spcPts val="4759"/>
              </a:lnSpc>
            </a:pPr>
            <a:r>
              <a:rPr lang="en-US" sz="3399">
                <a:solidFill>
                  <a:srgbClr val="000000"/>
                </a:solidFill>
                <a:latin typeface="Canva Sans"/>
                <a:ea typeface="Canva Sans"/>
                <a:cs typeface="Canva Sans"/>
                <a:sym typeface="Canva Sans"/>
              </a:rPr>
              <a:t>    The models we used for this study are:</a:t>
            </a:r>
          </a:p>
        </p:txBody>
      </p:sp>
      <p:sp>
        <p:nvSpPr>
          <p:cNvPr name="Freeform 3" id="3"/>
          <p:cNvSpPr/>
          <p:nvPr/>
        </p:nvSpPr>
        <p:spPr>
          <a:xfrm flipH="false" flipV="false" rot="0">
            <a:off x="-1139232" y="845474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859640" y="6527422"/>
            <a:ext cx="2896912" cy="1927322"/>
            <a:chOff x="0" y="0"/>
            <a:chExt cx="762973" cy="507607"/>
          </a:xfrm>
        </p:grpSpPr>
        <p:sp>
          <p:nvSpPr>
            <p:cNvPr name="Freeform 5" id="5"/>
            <p:cNvSpPr/>
            <p:nvPr/>
          </p:nvSpPr>
          <p:spPr>
            <a:xfrm flipH="false" flipV="false" rot="0">
              <a:off x="0" y="0"/>
              <a:ext cx="762973" cy="507607"/>
            </a:xfrm>
            <a:custGeom>
              <a:avLst/>
              <a:gdLst/>
              <a:ahLst/>
              <a:cxnLst/>
              <a:rect r="r" b="b" t="t" l="l"/>
              <a:pathLst>
                <a:path h="507607" w="762973">
                  <a:moveTo>
                    <a:pt x="0" y="0"/>
                  </a:moveTo>
                  <a:lnTo>
                    <a:pt x="762973" y="0"/>
                  </a:lnTo>
                  <a:lnTo>
                    <a:pt x="762973" y="507607"/>
                  </a:lnTo>
                  <a:lnTo>
                    <a:pt x="0" y="507607"/>
                  </a:lnTo>
                  <a:close/>
                </a:path>
              </a:pathLst>
            </a:custGeom>
            <a:solidFill>
              <a:srgbClr val="FFFFFF"/>
            </a:solidFill>
            <a:ln w="76200" cap="sq">
              <a:solidFill>
                <a:srgbClr val="090767"/>
              </a:solidFill>
              <a:prstDash val="solid"/>
              <a:miter/>
            </a:ln>
          </p:spPr>
        </p:sp>
        <p:sp>
          <p:nvSpPr>
            <p:cNvPr name="TextBox 6" id="6"/>
            <p:cNvSpPr txBox="true"/>
            <p:nvPr/>
          </p:nvSpPr>
          <p:spPr>
            <a:xfrm>
              <a:off x="0" y="-66675"/>
              <a:ext cx="762973" cy="574282"/>
            </a:xfrm>
            <a:prstGeom prst="rect">
              <a:avLst/>
            </a:prstGeom>
          </p:spPr>
          <p:txBody>
            <a:bodyPr anchor="ctr" rtlCol="false" tIns="50800" lIns="50800" bIns="50800" rIns="50800"/>
            <a:lstStyle/>
            <a:p>
              <a:pPr algn="ctr">
                <a:lnSpc>
                  <a:spcPts val="4620"/>
                </a:lnSpc>
              </a:pPr>
              <a:r>
                <a:rPr lang="en-US" sz="3300">
                  <a:solidFill>
                    <a:srgbClr val="000000"/>
                  </a:solidFill>
                  <a:latin typeface="Canva Sans"/>
                  <a:ea typeface="Canva Sans"/>
                  <a:cs typeface="Canva Sans"/>
                  <a:sym typeface="Canva Sans"/>
                </a:rPr>
                <a:t>Falcon- 7b</a:t>
              </a:r>
            </a:p>
          </p:txBody>
        </p:sp>
      </p:grpSp>
      <p:sp>
        <p:nvSpPr>
          <p:cNvPr name="TextBox 7" id="7"/>
          <p:cNvSpPr txBox="true"/>
          <p:nvPr/>
        </p:nvSpPr>
        <p:spPr>
          <a:xfrm rot="0">
            <a:off x="969823" y="615620"/>
            <a:ext cx="10769085" cy="1285353"/>
          </a:xfrm>
          <a:prstGeom prst="rect">
            <a:avLst/>
          </a:prstGeom>
        </p:spPr>
        <p:txBody>
          <a:bodyPr anchor="t" rtlCol="false" tIns="0" lIns="0" bIns="0" rIns="0">
            <a:spAutoFit/>
          </a:bodyPr>
          <a:lstStyle/>
          <a:p>
            <a:pPr algn="ctr">
              <a:lnSpc>
                <a:spcPts val="10528"/>
              </a:lnSpc>
            </a:pPr>
            <a:r>
              <a:rPr lang="en-US" sz="7520">
                <a:solidFill>
                  <a:srgbClr val="000000"/>
                </a:solidFill>
                <a:latin typeface="Canva Sans"/>
                <a:ea typeface="Canva Sans"/>
                <a:cs typeface="Canva Sans"/>
                <a:sym typeface="Canva Sans"/>
              </a:rPr>
              <a:t>Large Language Models</a:t>
            </a:r>
          </a:p>
        </p:txBody>
      </p:sp>
      <p:grpSp>
        <p:nvGrpSpPr>
          <p:cNvPr name="Group 8" id="8"/>
          <p:cNvGrpSpPr/>
          <p:nvPr/>
        </p:nvGrpSpPr>
        <p:grpSpPr>
          <a:xfrm rot="0">
            <a:off x="12801112" y="6527422"/>
            <a:ext cx="2896912" cy="1927322"/>
            <a:chOff x="0" y="0"/>
            <a:chExt cx="762973" cy="507607"/>
          </a:xfrm>
        </p:grpSpPr>
        <p:sp>
          <p:nvSpPr>
            <p:cNvPr name="Freeform 9" id="9"/>
            <p:cNvSpPr/>
            <p:nvPr/>
          </p:nvSpPr>
          <p:spPr>
            <a:xfrm flipH="false" flipV="false" rot="0">
              <a:off x="0" y="0"/>
              <a:ext cx="762973" cy="507607"/>
            </a:xfrm>
            <a:custGeom>
              <a:avLst/>
              <a:gdLst/>
              <a:ahLst/>
              <a:cxnLst/>
              <a:rect r="r" b="b" t="t" l="l"/>
              <a:pathLst>
                <a:path h="507607" w="762973">
                  <a:moveTo>
                    <a:pt x="0" y="0"/>
                  </a:moveTo>
                  <a:lnTo>
                    <a:pt x="762973" y="0"/>
                  </a:lnTo>
                  <a:lnTo>
                    <a:pt x="762973" y="507607"/>
                  </a:lnTo>
                  <a:lnTo>
                    <a:pt x="0" y="507607"/>
                  </a:lnTo>
                  <a:close/>
                </a:path>
              </a:pathLst>
            </a:custGeom>
            <a:solidFill>
              <a:srgbClr val="FFFFFF"/>
            </a:solidFill>
            <a:ln w="76200" cap="sq">
              <a:solidFill>
                <a:srgbClr val="090767"/>
              </a:solidFill>
              <a:prstDash val="solid"/>
              <a:miter/>
            </a:ln>
          </p:spPr>
        </p:sp>
        <p:sp>
          <p:nvSpPr>
            <p:cNvPr name="TextBox 10" id="10"/>
            <p:cNvSpPr txBox="true"/>
            <p:nvPr/>
          </p:nvSpPr>
          <p:spPr>
            <a:xfrm>
              <a:off x="0" y="-66675"/>
              <a:ext cx="762973" cy="574282"/>
            </a:xfrm>
            <a:prstGeom prst="rect">
              <a:avLst/>
            </a:prstGeom>
          </p:spPr>
          <p:txBody>
            <a:bodyPr anchor="ctr" rtlCol="false" tIns="50800" lIns="50800" bIns="50800" rIns="50800"/>
            <a:lstStyle/>
            <a:p>
              <a:pPr algn="ctr">
                <a:lnSpc>
                  <a:spcPts val="4620"/>
                </a:lnSpc>
              </a:pPr>
              <a:r>
                <a:rPr lang="en-US" sz="3300">
                  <a:solidFill>
                    <a:srgbClr val="000000"/>
                  </a:solidFill>
                  <a:latin typeface="Canva Sans"/>
                  <a:ea typeface="Canva Sans"/>
                  <a:cs typeface="Canva Sans"/>
                  <a:sym typeface="Canva Sans"/>
                </a:rPr>
                <a:t>Mistral- 7b</a:t>
              </a:r>
            </a:p>
          </p:txBody>
        </p:sp>
      </p:grpSp>
      <p:grpSp>
        <p:nvGrpSpPr>
          <p:cNvPr name="Group 11" id="11"/>
          <p:cNvGrpSpPr/>
          <p:nvPr/>
        </p:nvGrpSpPr>
        <p:grpSpPr>
          <a:xfrm rot="0">
            <a:off x="918168" y="6527422"/>
            <a:ext cx="2896912" cy="1927322"/>
            <a:chOff x="0" y="0"/>
            <a:chExt cx="762973" cy="507607"/>
          </a:xfrm>
        </p:grpSpPr>
        <p:sp>
          <p:nvSpPr>
            <p:cNvPr name="Freeform 12" id="12"/>
            <p:cNvSpPr/>
            <p:nvPr/>
          </p:nvSpPr>
          <p:spPr>
            <a:xfrm flipH="false" flipV="false" rot="0">
              <a:off x="0" y="0"/>
              <a:ext cx="762973" cy="507607"/>
            </a:xfrm>
            <a:custGeom>
              <a:avLst/>
              <a:gdLst/>
              <a:ahLst/>
              <a:cxnLst/>
              <a:rect r="r" b="b" t="t" l="l"/>
              <a:pathLst>
                <a:path h="507607" w="762973">
                  <a:moveTo>
                    <a:pt x="0" y="0"/>
                  </a:moveTo>
                  <a:lnTo>
                    <a:pt x="762973" y="0"/>
                  </a:lnTo>
                  <a:lnTo>
                    <a:pt x="762973" y="507607"/>
                  </a:lnTo>
                  <a:lnTo>
                    <a:pt x="0" y="507607"/>
                  </a:lnTo>
                  <a:close/>
                </a:path>
              </a:pathLst>
            </a:custGeom>
            <a:solidFill>
              <a:srgbClr val="FFFFFF"/>
            </a:solidFill>
            <a:ln w="76200" cap="sq">
              <a:solidFill>
                <a:srgbClr val="090767"/>
              </a:solidFill>
              <a:prstDash val="solid"/>
              <a:miter/>
            </a:ln>
          </p:spPr>
        </p:sp>
        <p:sp>
          <p:nvSpPr>
            <p:cNvPr name="TextBox 13" id="13"/>
            <p:cNvSpPr txBox="true"/>
            <p:nvPr/>
          </p:nvSpPr>
          <p:spPr>
            <a:xfrm>
              <a:off x="0" y="-66675"/>
              <a:ext cx="762973" cy="574282"/>
            </a:xfrm>
            <a:prstGeom prst="rect">
              <a:avLst/>
            </a:prstGeom>
          </p:spPr>
          <p:txBody>
            <a:bodyPr anchor="ctr" rtlCol="false" tIns="50800" lIns="50800" bIns="50800" rIns="50800"/>
            <a:lstStyle/>
            <a:p>
              <a:pPr algn="ctr">
                <a:lnSpc>
                  <a:spcPts val="4620"/>
                </a:lnSpc>
              </a:pPr>
              <a:r>
                <a:rPr lang="en-US" sz="3300">
                  <a:solidFill>
                    <a:srgbClr val="000000"/>
                  </a:solidFill>
                  <a:latin typeface="Canva Sans"/>
                  <a:ea typeface="Canva Sans"/>
                  <a:cs typeface="Canva Sans"/>
                  <a:sym typeface="Canva Sans"/>
                </a:rPr>
                <a:t>Llama2- 7b</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771586" y="3593902"/>
            <a:ext cx="5620945" cy="2825115"/>
          </a:xfrm>
          <a:prstGeom prst="rect">
            <a:avLst/>
          </a:prstGeom>
        </p:spPr>
        <p:txBody>
          <a:bodyPr anchor="t" rtlCol="false" tIns="0" lIns="0" bIns="0" rIns="0">
            <a:spAutoFit/>
          </a:bodyPr>
          <a:lstStyle/>
          <a:p>
            <a:pPr algn="ctr">
              <a:lnSpc>
                <a:spcPts val="4530"/>
              </a:lnSpc>
            </a:pPr>
            <a:r>
              <a:rPr lang="en-US" sz="3000">
                <a:solidFill>
                  <a:srgbClr val="16244D"/>
                </a:solidFill>
                <a:latin typeface="Canva Sans"/>
                <a:ea typeface="Canva Sans"/>
                <a:cs typeface="Canva Sans"/>
                <a:sym typeface="Canva Sans"/>
              </a:rPr>
              <a:t>Fine-tuning requires </a:t>
            </a:r>
            <a:r>
              <a:rPr lang="en-US" sz="3000">
                <a:solidFill>
                  <a:srgbClr val="16244D"/>
                </a:solidFill>
                <a:latin typeface="Canva Sans Bold"/>
                <a:ea typeface="Canva Sans Bold"/>
                <a:cs typeface="Canva Sans Bold"/>
                <a:sym typeface="Canva Sans Bold"/>
              </a:rPr>
              <a:t>minimal data</a:t>
            </a:r>
            <a:r>
              <a:rPr lang="en-US" sz="3000">
                <a:solidFill>
                  <a:srgbClr val="16244D"/>
                </a:solidFill>
                <a:latin typeface="Canva Sans"/>
                <a:ea typeface="Canva Sans"/>
                <a:cs typeface="Canva Sans"/>
                <a:sym typeface="Canva Sans"/>
              </a:rPr>
              <a:t>, making it ideal for tasks with limited or specialized datasets.</a:t>
            </a:r>
          </a:p>
          <a:p>
            <a:pPr algn="ctr">
              <a:lnSpc>
                <a:spcPts val="4530"/>
              </a:lnSpc>
            </a:pPr>
          </a:p>
        </p:txBody>
      </p:sp>
      <p:sp>
        <p:nvSpPr>
          <p:cNvPr name="Freeform 3" id="3"/>
          <p:cNvSpPr/>
          <p:nvPr/>
        </p:nvSpPr>
        <p:spPr>
          <a:xfrm flipH="false" flipV="false" rot="0">
            <a:off x="665478" y="6864226"/>
            <a:ext cx="1512425" cy="1621508"/>
          </a:xfrm>
          <a:custGeom>
            <a:avLst/>
            <a:gdLst/>
            <a:ahLst/>
            <a:cxnLst/>
            <a:rect r="r" b="b" t="t" l="l"/>
            <a:pathLst>
              <a:path h="1621508" w="1512425">
                <a:moveTo>
                  <a:pt x="0" y="0"/>
                </a:moveTo>
                <a:lnTo>
                  <a:pt x="1512425" y="0"/>
                </a:lnTo>
                <a:lnTo>
                  <a:pt x="1512425" y="1621509"/>
                </a:lnTo>
                <a:lnTo>
                  <a:pt x="0" y="1621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56363" y="668287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030914"/>
            <a:ext cx="12727663" cy="375539"/>
          </a:xfrm>
          <a:prstGeom prst="rect">
            <a:avLst/>
          </a:prstGeom>
        </p:spPr>
        <p:txBody>
          <a:bodyPr anchor="t" rtlCol="false" tIns="0" lIns="0" bIns="0" rIns="0">
            <a:spAutoFit/>
          </a:bodyPr>
          <a:lstStyle/>
          <a:p>
            <a:pPr algn="ctr">
              <a:lnSpc>
                <a:spcPts val="2937"/>
              </a:lnSpc>
              <a:spcBef>
                <a:spcPct val="0"/>
              </a:spcBef>
            </a:pPr>
            <a:r>
              <a:rPr lang="en-US" sz="2599">
                <a:solidFill>
                  <a:srgbClr val="16244D"/>
                </a:solidFill>
                <a:latin typeface="Open Sauce"/>
                <a:ea typeface="Open Sauce"/>
                <a:cs typeface="Open Sauce"/>
                <a:sym typeface="Open Sauce"/>
              </a:rPr>
              <a:t>C</a:t>
            </a:r>
            <a:r>
              <a:rPr lang="en-US" sz="2599">
                <a:solidFill>
                  <a:srgbClr val="16244D"/>
                </a:solidFill>
                <a:latin typeface="Open Sauce"/>
                <a:ea typeface="Open Sauce"/>
                <a:cs typeface="Open Sauce"/>
                <a:sym typeface="Open Sauce"/>
              </a:rPr>
              <a:t>ustomizing pre-trained language models to cater to specific tasks or domains.</a:t>
            </a:r>
          </a:p>
        </p:txBody>
      </p:sp>
      <p:sp>
        <p:nvSpPr>
          <p:cNvPr name="TextBox 6" id="6"/>
          <p:cNvSpPr txBox="true"/>
          <p:nvPr/>
        </p:nvSpPr>
        <p:spPr>
          <a:xfrm rot="0">
            <a:off x="847809" y="9041130"/>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7" id="7"/>
          <p:cNvSpPr txBox="true"/>
          <p:nvPr/>
        </p:nvSpPr>
        <p:spPr>
          <a:xfrm rot="0">
            <a:off x="6763107" y="9022066"/>
            <a:ext cx="2038655" cy="8153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8" id="8"/>
          <p:cNvSpPr txBox="true"/>
          <p:nvPr/>
        </p:nvSpPr>
        <p:spPr>
          <a:xfrm rot="0">
            <a:off x="13927482" y="9022066"/>
            <a:ext cx="2038655" cy="8153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9" id="9"/>
          <p:cNvSpPr txBox="true"/>
          <p:nvPr/>
        </p:nvSpPr>
        <p:spPr>
          <a:xfrm rot="0">
            <a:off x="231244" y="528593"/>
            <a:ext cx="7722309" cy="10355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Fine-tuning LLMs</a:t>
            </a:r>
          </a:p>
        </p:txBody>
      </p:sp>
      <p:sp>
        <p:nvSpPr>
          <p:cNvPr name="TextBox 10" id="10"/>
          <p:cNvSpPr txBox="true"/>
          <p:nvPr/>
        </p:nvSpPr>
        <p:spPr>
          <a:xfrm rot="0">
            <a:off x="11122437" y="3482777"/>
            <a:ext cx="9525" cy="1566544"/>
          </a:xfrm>
          <a:prstGeom prst="rect">
            <a:avLst/>
          </a:prstGeom>
        </p:spPr>
        <p:txBody>
          <a:bodyPr anchor="t" rtlCol="false" tIns="0" lIns="0" bIns="0" rIns="0">
            <a:spAutoFit/>
          </a:bodyPr>
          <a:lstStyle/>
          <a:p>
            <a:pPr algn="ctr">
              <a:lnSpc>
                <a:spcPts val="12880"/>
              </a:lnSpc>
            </a:pPr>
          </a:p>
        </p:txBody>
      </p:sp>
      <p:sp>
        <p:nvSpPr>
          <p:cNvPr name="TextBox 11" id="11"/>
          <p:cNvSpPr txBox="true"/>
          <p:nvPr/>
        </p:nvSpPr>
        <p:spPr>
          <a:xfrm rot="0">
            <a:off x="9558662" y="3597077"/>
            <a:ext cx="5965483" cy="2647950"/>
          </a:xfrm>
          <a:prstGeom prst="rect">
            <a:avLst/>
          </a:prstGeom>
        </p:spPr>
        <p:txBody>
          <a:bodyPr anchor="t" rtlCol="false" tIns="0" lIns="0" bIns="0" rIns="0">
            <a:spAutoFit/>
          </a:bodyPr>
          <a:lstStyle/>
          <a:p>
            <a:pPr algn="ctr">
              <a:lnSpc>
                <a:spcPts val="4200"/>
              </a:lnSpc>
            </a:pPr>
            <a:r>
              <a:rPr lang="en-US" sz="3000">
                <a:solidFill>
                  <a:srgbClr val="16244D"/>
                </a:solidFill>
                <a:latin typeface="Canva Sans"/>
                <a:ea typeface="Canva Sans"/>
                <a:cs typeface="Canva Sans"/>
                <a:sym typeface="Canva Sans"/>
              </a:rPr>
              <a:t>It is computationally </a:t>
            </a:r>
            <a:r>
              <a:rPr lang="en-US" sz="3000">
                <a:solidFill>
                  <a:srgbClr val="16244D"/>
                </a:solidFill>
                <a:latin typeface="Canva Sans Bold"/>
                <a:ea typeface="Canva Sans Bold"/>
                <a:cs typeface="Canva Sans Bold"/>
                <a:sym typeface="Canva Sans Bold"/>
              </a:rPr>
              <a:t>less expensive</a:t>
            </a:r>
            <a:r>
              <a:rPr lang="en-US" sz="3000">
                <a:solidFill>
                  <a:srgbClr val="16244D"/>
                </a:solidFill>
                <a:latin typeface="Canva Sans"/>
                <a:ea typeface="Canva Sans"/>
                <a:cs typeface="Canva Sans"/>
                <a:sym typeface="Canva Sans"/>
              </a:rPr>
              <a:t> than training models from scratch, providing efficient customization without high costs.</a:t>
            </a:r>
          </a:p>
        </p:txBody>
      </p:sp>
      <p:sp>
        <p:nvSpPr>
          <p:cNvPr name="AutoShape 12" id="12"/>
          <p:cNvSpPr/>
          <p:nvPr/>
        </p:nvSpPr>
        <p:spPr>
          <a:xfrm>
            <a:off x="2960658" y="7921085"/>
            <a:ext cx="3113364" cy="0"/>
          </a:xfrm>
          <a:prstGeom prst="line">
            <a:avLst/>
          </a:prstGeom>
          <a:ln cap="flat" w="57150">
            <a:solidFill>
              <a:srgbClr val="919293"/>
            </a:solidFill>
            <a:prstDash val="solid"/>
            <a:headEnd type="none" len="sm" w="sm"/>
            <a:tailEnd type="arrow" len="sm" w="med"/>
          </a:ln>
        </p:spPr>
      </p:sp>
      <p:sp>
        <p:nvSpPr>
          <p:cNvPr name="Freeform 13" id="13"/>
          <p:cNvSpPr/>
          <p:nvPr/>
        </p:nvSpPr>
        <p:spPr>
          <a:xfrm flipH="false" flipV="false" rot="0">
            <a:off x="6763107" y="6607908"/>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a:off x="9575280" y="7921085"/>
            <a:ext cx="3113364" cy="0"/>
          </a:xfrm>
          <a:prstGeom prst="line">
            <a:avLst/>
          </a:prstGeom>
          <a:ln cap="flat" w="57150">
            <a:solidFill>
              <a:srgbClr val="919293"/>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892157" y="3926205"/>
            <a:ext cx="7864793" cy="1217295"/>
          </a:xfrm>
          <a:prstGeom prst="rect">
            <a:avLst/>
          </a:prstGeom>
        </p:spPr>
        <p:txBody>
          <a:bodyPr anchor="t" rtlCol="false" tIns="0" lIns="0" bIns="0" rIns="0">
            <a:spAutoFit/>
          </a:bodyPr>
          <a:lstStyle/>
          <a:p>
            <a:pPr algn="ctr">
              <a:lnSpc>
                <a:spcPts val="10080"/>
              </a:lnSpc>
              <a:spcBef>
                <a:spcPct val="0"/>
              </a:spcBef>
            </a:pPr>
            <a:r>
              <a:rPr lang="en-US" sz="7200">
                <a:solidFill>
                  <a:srgbClr val="16244D"/>
                </a:solidFill>
                <a:latin typeface="Open Sauce"/>
                <a:ea typeface="Open Sauce"/>
                <a:cs typeface="Open Sauce"/>
                <a:sym typeface="Open Sauce"/>
              </a:rPr>
              <a:t>SHAPES CHOSEN</a:t>
            </a:r>
          </a:p>
        </p:txBody>
      </p:sp>
      <p:sp>
        <p:nvSpPr>
          <p:cNvPr name="Freeform 3" id="3"/>
          <p:cNvSpPr/>
          <p:nvPr/>
        </p:nvSpPr>
        <p:spPr>
          <a:xfrm flipH="false" flipV="false" rot="0">
            <a:off x="-715113" y="94815"/>
            <a:ext cx="4276551" cy="1867771"/>
          </a:xfrm>
          <a:custGeom>
            <a:avLst/>
            <a:gdLst/>
            <a:ahLst/>
            <a:cxnLst/>
            <a:rect r="r" b="b" t="t" l="l"/>
            <a:pathLst>
              <a:path h="1867771" w="4276551">
                <a:moveTo>
                  <a:pt x="0" y="0"/>
                </a:moveTo>
                <a:lnTo>
                  <a:pt x="4276551" y="0"/>
                </a:lnTo>
                <a:lnTo>
                  <a:pt x="4276551" y="1867770"/>
                </a:lnTo>
                <a:lnTo>
                  <a:pt x="0" y="1867770"/>
                </a:lnTo>
                <a:lnTo>
                  <a:pt x="0" y="0"/>
                </a:lnTo>
                <a:close/>
              </a:path>
            </a:pathLst>
          </a:custGeom>
          <a:blipFill>
            <a:blip r:embed="rId2"/>
            <a:stretch>
              <a:fillRect l="0" t="0" r="0" b="0"/>
            </a:stretch>
          </a:blipFill>
        </p:spPr>
      </p:sp>
      <p:sp>
        <p:nvSpPr>
          <p:cNvPr name="Freeform 4" id="4"/>
          <p:cNvSpPr/>
          <p:nvPr/>
        </p:nvSpPr>
        <p:spPr>
          <a:xfrm flipH="false" flipV="false" rot="0">
            <a:off x="13890349" y="6081253"/>
            <a:ext cx="2871318" cy="2136512"/>
          </a:xfrm>
          <a:custGeom>
            <a:avLst/>
            <a:gdLst/>
            <a:ahLst/>
            <a:cxnLst/>
            <a:rect r="r" b="b" t="t" l="l"/>
            <a:pathLst>
              <a:path h="2136512" w="2871318">
                <a:moveTo>
                  <a:pt x="0" y="0"/>
                </a:moveTo>
                <a:lnTo>
                  <a:pt x="2871318" y="0"/>
                </a:lnTo>
                <a:lnTo>
                  <a:pt x="2871318" y="2136512"/>
                </a:lnTo>
                <a:lnTo>
                  <a:pt x="0" y="2136512"/>
                </a:lnTo>
                <a:lnTo>
                  <a:pt x="0" y="0"/>
                </a:lnTo>
                <a:close/>
              </a:path>
            </a:pathLst>
          </a:custGeom>
          <a:blipFill>
            <a:blip r:embed="rId3"/>
            <a:stretch>
              <a:fillRect l="0" t="-6516" r="0" b="-6516"/>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79819" y="2003634"/>
            <a:ext cx="16660990" cy="6779238"/>
          </a:xfrm>
          <a:prstGeom prst="rect">
            <a:avLst/>
          </a:prstGeom>
        </p:spPr>
        <p:txBody>
          <a:bodyPr anchor="t" rtlCol="false" tIns="0" lIns="0" bIns="0" rIns="0">
            <a:spAutoFit/>
          </a:bodyPr>
          <a:lstStyle/>
          <a:p>
            <a:pPr algn="just">
              <a:lnSpc>
                <a:spcPts val="4900"/>
              </a:lnSpc>
            </a:pPr>
            <a:r>
              <a:rPr lang="en-US" sz="3500">
                <a:solidFill>
                  <a:srgbClr val="090767"/>
                </a:solidFill>
                <a:latin typeface="Canva Sans"/>
                <a:ea typeface="Canva Sans"/>
                <a:cs typeface="Canva Sans"/>
                <a:sym typeface="Canva Sans"/>
              </a:rPr>
              <a:t>Mechanical flat O-rings are characterized by a smooth, flat profile, featuring an inner radius, outer radius, and thickness. </a:t>
            </a:r>
          </a:p>
          <a:p>
            <a:pPr algn="just">
              <a:lnSpc>
                <a:spcPts val="4900"/>
              </a:lnSpc>
            </a:pPr>
          </a:p>
          <a:p>
            <a:pPr algn="just">
              <a:lnSpc>
                <a:spcPts val="4900"/>
              </a:lnSpc>
            </a:pPr>
          </a:p>
          <a:p>
            <a:pPr algn="just">
              <a:lnSpc>
                <a:spcPts val="4900"/>
              </a:lnSpc>
            </a:pPr>
          </a:p>
          <a:p>
            <a:pPr algn="just">
              <a:lnSpc>
                <a:spcPts val="4900"/>
              </a:lnSpc>
            </a:pPr>
            <a:r>
              <a:rPr lang="en-US" sz="3500">
                <a:solidFill>
                  <a:srgbClr val="090767"/>
                </a:solidFill>
                <a:latin typeface="Canva Sans"/>
                <a:ea typeface="Canva Sans"/>
                <a:cs typeface="Canva Sans"/>
                <a:sym typeface="Canva Sans"/>
              </a:rPr>
              <a:t>Critical Geometric Parameters:</a:t>
            </a:r>
          </a:p>
          <a:p>
            <a:pPr algn="just" marL="755759" indent="-377880" lvl="1">
              <a:lnSpc>
                <a:spcPts val="4900"/>
              </a:lnSpc>
              <a:buFont typeface="Arial"/>
              <a:buChar char="•"/>
            </a:pPr>
            <a:r>
              <a:rPr lang="en-US" sz="3500">
                <a:solidFill>
                  <a:srgbClr val="090767"/>
                </a:solidFill>
                <a:latin typeface="Canva Sans"/>
                <a:ea typeface="Canva Sans"/>
                <a:cs typeface="Canva Sans"/>
                <a:sym typeface="Canva Sans"/>
              </a:rPr>
              <a:t>Area of inner circle</a:t>
            </a:r>
          </a:p>
          <a:p>
            <a:pPr algn="just" marL="755759" indent="-377880" lvl="1">
              <a:lnSpc>
                <a:spcPts val="4900"/>
              </a:lnSpc>
              <a:buFont typeface="Arial"/>
              <a:buChar char="•"/>
            </a:pPr>
            <a:r>
              <a:rPr lang="en-US" sz="3500">
                <a:solidFill>
                  <a:srgbClr val="090767"/>
                </a:solidFill>
                <a:latin typeface="Canva Sans"/>
                <a:ea typeface="Canva Sans"/>
                <a:cs typeface="Canva Sans"/>
                <a:sym typeface="Canva Sans"/>
              </a:rPr>
              <a:t>Area of two concentric circles </a:t>
            </a:r>
          </a:p>
          <a:p>
            <a:pPr algn="just" marL="755759" indent="-377880" lvl="1">
              <a:lnSpc>
                <a:spcPts val="4900"/>
              </a:lnSpc>
              <a:buFont typeface="Arial"/>
              <a:buChar char="•"/>
            </a:pPr>
            <a:r>
              <a:rPr lang="en-US" sz="3500">
                <a:solidFill>
                  <a:srgbClr val="090767"/>
                </a:solidFill>
                <a:latin typeface="Canva Sans"/>
                <a:ea typeface="Canva Sans"/>
                <a:cs typeface="Canva Sans"/>
                <a:sym typeface="Canva Sans"/>
              </a:rPr>
              <a:t>Perimeter of inner and outer circles</a:t>
            </a:r>
          </a:p>
          <a:p>
            <a:pPr algn="just" marL="755759" indent="-377880" lvl="1">
              <a:lnSpc>
                <a:spcPts val="4900"/>
              </a:lnSpc>
              <a:buFont typeface="Arial"/>
              <a:buChar char="•"/>
            </a:pPr>
            <a:r>
              <a:rPr lang="en-US" sz="3500">
                <a:solidFill>
                  <a:srgbClr val="090767"/>
                </a:solidFill>
                <a:latin typeface="Canva Sans"/>
                <a:ea typeface="Canva Sans"/>
                <a:cs typeface="Canva Sans"/>
                <a:sym typeface="Canva Sans"/>
              </a:rPr>
              <a:t>Thickness</a:t>
            </a:r>
          </a:p>
          <a:p>
            <a:pPr algn="just">
              <a:lnSpc>
                <a:spcPts val="4831"/>
              </a:lnSpc>
            </a:pPr>
          </a:p>
        </p:txBody>
      </p:sp>
      <p:sp>
        <p:nvSpPr>
          <p:cNvPr name="Freeform 3" id="3"/>
          <p:cNvSpPr/>
          <p:nvPr/>
        </p:nvSpPr>
        <p:spPr>
          <a:xfrm flipH="false" flipV="false" rot="0">
            <a:off x="11814995" y="5598201"/>
            <a:ext cx="5704428" cy="3968298"/>
          </a:xfrm>
          <a:custGeom>
            <a:avLst/>
            <a:gdLst/>
            <a:ahLst/>
            <a:cxnLst/>
            <a:rect r="r" b="b" t="t" l="l"/>
            <a:pathLst>
              <a:path h="3968298" w="5704428">
                <a:moveTo>
                  <a:pt x="0" y="0"/>
                </a:moveTo>
                <a:lnTo>
                  <a:pt x="5704427" y="0"/>
                </a:lnTo>
                <a:lnTo>
                  <a:pt x="5704427" y="3968297"/>
                </a:lnTo>
                <a:lnTo>
                  <a:pt x="0" y="3968297"/>
                </a:lnTo>
                <a:lnTo>
                  <a:pt x="0" y="0"/>
                </a:lnTo>
                <a:close/>
              </a:path>
            </a:pathLst>
          </a:custGeom>
          <a:blipFill>
            <a:blip r:embed="rId2"/>
            <a:stretch>
              <a:fillRect l="0" t="0" r="0" b="0"/>
            </a:stretch>
          </a:blipFill>
        </p:spPr>
      </p:sp>
      <p:sp>
        <p:nvSpPr>
          <p:cNvPr name="TextBox 4" id="4"/>
          <p:cNvSpPr txBox="true"/>
          <p:nvPr/>
        </p:nvSpPr>
        <p:spPr>
          <a:xfrm rot="0">
            <a:off x="379819" y="539477"/>
            <a:ext cx="7074994"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Flat O-Rings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692031" y="4851031"/>
            <a:ext cx="7510473" cy="5435969"/>
          </a:xfrm>
          <a:custGeom>
            <a:avLst/>
            <a:gdLst/>
            <a:ahLst/>
            <a:cxnLst/>
            <a:rect r="r" b="b" t="t" l="l"/>
            <a:pathLst>
              <a:path h="5435969" w="7510473">
                <a:moveTo>
                  <a:pt x="0" y="0"/>
                </a:moveTo>
                <a:lnTo>
                  <a:pt x="7510473" y="0"/>
                </a:lnTo>
                <a:lnTo>
                  <a:pt x="7510473" y="5435969"/>
                </a:lnTo>
                <a:lnTo>
                  <a:pt x="0" y="5435969"/>
                </a:lnTo>
                <a:lnTo>
                  <a:pt x="0" y="0"/>
                </a:lnTo>
                <a:close/>
              </a:path>
            </a:pathLst>
          </a:custGeom>
          <a:blipFill>
            <a:blip r:embed="rId2"/>
            <a:stretch>
              <a:fillRect l="0" t="0" r="0" b="0"/>
            </a:stretch>
          </a:blipFill>
        </p:spPr>
      </p:sp>
      <p:sp>
        <p:nvSpPr>
          <p:cNvPr name="TextBox 3" id="3"/>
          <p:cNvSpPr txBox="true"/>
          <p:nvPr/>
        </p:nvSpPr>
        <p:spPr>
          <a:xfrm rot="0">
            <a:off x="14713339" y="9095423"/>
            <a:ext cx="1743432" cy="297179"/>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90767"/>
                </a:solidFill>
                <a:latin typeface="Canva Sans"/>
                <a:ea typeface="Canva Sans"/>
                <a:cs typeface="Canva Sans"/>
                <a:sym typeface="Canva Sans"/>
              </a:rPr>
              <a:t>Wall thickness</a:t>
            </a:r>
          </a:p>
        </p:txBody>
      </p:sp>
      <p:sp>
        <p:nvSpPr>
          <p:cNvPr name="TextBox 4" id="4"/>
          <p:cNvSpPr txBox="true"/>
          <p:nvPr/>
        </p:nvSpPr>
        <p:spPr>
          <a:xfrm rot="0">
            <a:off x="379819" y="1926719"/>
            <a:ext cx="17908181" cy="6159500"/>
          </a:xfrm>
          <a:prstGeom prst="rect">
            <a:avLst/>
          </a:prstGeom>
        </p:spPr>
        <p:txBody>
          <a:bodyPr anchor="t" rtlCol="false" tIns="0" lIns="0" bIns="0" rIns="0">
            <a:spAutoFit/>
          </a:bodyPr>
          <a:lstStyle/>
          <a:p>
            <a:pPr algn="l">
              <a:lnSpc>
                <a:spcPts val="4899"/>
              </a:lnSpc>
            </a:pPr>
            <a:r>
              <a:rPr lang="en-US" sz="3499">
                <a:solidFill>
                  <a:srgbClr val="090767"/>
                </a:solidFill>
                <a:latin typeface="Canva Sans"/>
                <a:ea typeface="Canva Sans"/>
                <a:cs typeface="Canva Sans"/>
                <a:sym typeface="Canva Sans"/>
              </a:rPr>
              <a:t>Cylin</a:t>
            </a:r>
            <a:r>
              <a:rPr lang="en-US" sz="3499">
                <a:solidFill>
                  <a:srgbClr val="090767"/>
                </a:solidFill>
                <a:latin typeface="Canva Sans"/>
                <a:ea typeface="Canva Sans"/>
                <a:cs typeface="Canva Sans"/>
                <a:sym typeface="Canva Sans"/>
              </a:rPr>
              <a:t>drical structures with inner and outer radius, along with a defined length and wall thickness.</a:t>
            </a:r>
          </a:p>
          <a:p>
            <a:pPr algn="l">
              <a:lnSpc>
                <a:spcPts val="4899"/>
              </a:lnSpc>
            </a:pPr>
          </a:p>
          <a:p>
            <a:pPr algn="l">
              <a:lnSpc>
                <a:spcPts val="4899"/>
              </a:lnSpc>
            </a:pPr>
            <a:r>
              <a:rPr lang="en-US" sz="3499">
                <a:solidFill>
                  <a:srgbClr val="090767"/>
                </a:solidFill>
                <a:latin typeface="Canva Sans"/>
                <a:ea typeface="Canva Sans"/>
                <a:cs typeface="Canva Sans"/>
                <a:sym typeface="Canva Sans"/>
              </a:rPr>
              <a:t>Critical Geometric Parameters:</a:t>
            </a:r>
          </a:p>
          <a:p>
            <a:pPr algn="l" marL="755649" indent="-377824" lvl="1">
              <a:lnSpc>
                <a:spcPts val="4899"/>
              </a:lnSpc>
              <a:buFont typeface="Arial"/>
              <a:buChar char="•"/>
            </a:pPr>
            <a:r>
              <a:rPr lang="en-US" sz="3499">
                <a:solidFill>
                  <a:srgbClr val="090767"/>
                </a:solidFill>
                <a:latin typeface="Canva Sans"/>
                <a:ea typeface="Canva Sans"/>
                <a:cs typeface="Canva Sans"/>
                <a:sym typeface="Canva Sans"/>
              </a:rPr>
              <a:t>Area of inner circle</a:t>
            </a:r>
          </a:p>
          <a:p>
            <a:pPr algn="l" marL="755649" indent="-377824" lvl="1">
              <a:lnSpc>
                <a:spcPts val="4899"/>
              </a:lnSpc>
              <a:buFont typeface="Arial"/>
              <a:buChar char="•"/>
            </a:pPr>
            <a:r>
              <a:rPr lang="en-US" sz="3499">
                <a:solidFill>
                  <a:srgbClr val="090767"/>
                </a:solidFill>
                <a:latin typeface="Canva Sans"/>
                <a:ea typeface="Canva Sans"/>
                <a:cs typeface="Canva Sans"/>
                <a:sym typeface="Canva Sans"/>
              </a:rPr>
              <a:t>Area of two concentric circles </a:t>
            </a:r>
          </a:p>
          <a:p>
            <a:pPr algn="l" marL="755649" indent="-377824" lvl="1">
              <a:lnSpc>
                <a:spcPts val="4899"/>
              </a:lnSpc>
              <a:buFont typeface="Arial"/>
              <a:buChar char="•"/>
            </a:pPr>
            <a:r>
              <a:rPr lang="en-US" sz="3499">
                <a:solidFill>
                  <a:srgbClr val="090767"/>
                </a:solidFill>
                <a:latin typeface="Canva Sans"/>
                <a:ea typeface="Canva Sans"/>
                <a:cs typeface="Canva Sans"/>
                <a:sym typeface="Canva Sans"/>
              </a:rPr>
              <a:t>Perimeter of inner and outer circles</a:t>
            </a:r>
          </a:p>
          <a:p>
            <a:pPr algn="l" marL="755649" indent="-377824" lvl="1">
              <a:lnSpc>
                <a:spcPts val="4899"/>
              </a:lnSpc>
              <a:buFont typeface="Arial"/>
              <a:buChar char="•"/>
            </a:pPr>
            <a:r>
              <a:rPr lang="en-US" sz="3499">
                <a:solidFill>
                  <a:srgbClr val="090767"/>
                </a:solidFill>
                <a:latin typeface="Canva Sans"/>
                <a:ea typeface="Canva Sans"/>
                <a:cs typeface="Canva Sans"/>
                <a:sym typeface="Canva Sans"/>
              </a:rPr>
              <a:t>Tube length</a:t>
            </a:r>
          </a:p>
          <a:p>
            <a:pPr algn="ctr">
              <a:lnSpc>
                <a:spcPts val="4899"/>
              </a:lnSpc>
            </a:pPr>
          </a:p>
          <a:p>
            <a:pPr algn="ctr">
              <a:lnSpc>
                <a:spcPts val="4899"/>
              </a:lnSpc>
            </a:pPr>
          </a:p>
        </p:txBody>
      </p:sp>
      <p:sp>
        <p:nvSpPr>
          <p:cNvPr name="TextBox 5" id="5"/>
          <p:cNvSpPr txBox="true"/>
          <p:nvPr/>
        </p:nvSpPr>
        <p:spPr>
          <a:xfrm rot="0">
            <a:off x="379819" y="539477"/>
            <a:ext cx="7074994"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Tubes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79819" y="1943612"/>
            <a:ext cx="16879481" cy="7416211"/>
          </a:xfrm>
          <a:prstGeom prst="rect">
            <a:avLst/>
          </a:prstGeom>
        </p:spPr>
        <p:txBody>
          <a:bodyPr anchor="t" rtlCol="false" tIns="0" lIns="0" bIns="0" rIns="0">
            <a:spAutoFit/>
          </a:bodyPr>
          <a:lstStyle/>
          <a:p>
            <a:pPr algn="just">
              <a:lnSpc>
                <a:spcPts val="4900"/>
              </a:lnSpc>
            </a:pPr>
            <a:r>
              <a:rPr lang="en-US" sz="3500">
                <a:solidFill>
                  <a:srgbClr val="16244D"/>
                </a:solidFill>
                <a:latin typeface="Canva Sans"/>
                <a:ea typeface="Canva Sans"/>
                <a:cs typeface="Canva Sans"/>
                <a:sym typeface="Canva Sans"/>
              </a:rPr>
              <a:t>Hexagon nuts, or hex nuts, feature a width across flats, width across corners, and an inner circle diameter, determining their compatibility with bolts or screws for secure fastening in diverse applications.</a:t>
            </a:r>
          </a:p>
          <a:p>
            <a:pPr algn="just">
              <a:lnSpc>
                <a:spcPts val="4900"/>
              </a:lnSpc>
            </a:pP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Start and end points of each side of the hex</a:t>
            </a: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Area of the hexagon</a:t>
            </a: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Area of the inner circle</a:t>
            </a: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Annular area: the difference area between </a:t>
            </a:r>
          </a:p>
          <a:p>
            <a:pPr algn="just">
              <a:lnSpc>
                <a:spcPts val="4900"/>
              </a:lnSpc>
            </a:pPr>
            <a:r>
              <a:rPr lang="en-US" sz="3500">
                <a:solidFill>
                  <a:srgbClr val="16244D"/>
                </a:solidFill>
                <a:latin typeface="Canva Sans"/>
                <a:ea typeface="Canva Sans"/>
                <a:cs typeface="Canva Sans"/>
                <a:sym typeface="Canva Sans"/>
              </a:rPr>
              <a:t>       the hexagon and circle</a:t>
            </a: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Perimeter of inner circles</a:t>
            </a:r>
          </a:p>
          <a:p>
            <a:pPr algn="just" marL="755651" indent="-377825" lvl="1">
              <a:lnSpc>
                <a:spcPts val="4900"/>
              </a:lnSpc>
              <a:buFont typeface="Arial"/>
              <a:buChar char="•"/>
            </a:pPr>
            <a:r>
              <a:rPr lang="en-US" sz="3500">
                <a:solidFill>
                  <a:srgbClr val="16244D"/>
                </a:solidFill>
                <a:latin typeface="Canva Sans"/>
                <a:ea typeface="Canva Sans"/>
                <a:cs typeface="Canva Sans"/>
                <a:sym typeface="Canva Sans"/>
              </a:rPr>
              <a:t>Thickness</a:t>
            </a:r>
          </a:p>
          <a:p>
            <a:pPr algn="ctr">
              <a:lnSpc>
                <a:spcPts val="4964"/>
              </a:lnSpc>
            </a:pPr>
          </a:p>
        </p:txBody>
      </p:sp>
      <p:sp>
        <p:nvSpPr>
          <p:cNvPr name="Freeform 3" id="3"/>
          <p:cNvSpPr/>
          <p:nvPr/>
        </p:nvSpPr>
        <p:spPr>
          <a:xfrm flipH="false" flipV="false" rot="0">
            <a:off x="10943967" y="6053474"/>
            <a:ext cx="6072301" cy="3204826"/>
          </a:xfrm>
          <a:custGeom>
            <a:avLst/>
            <a:gdLst/>
            <a:ahLst/>
            <a:cxnLst/>
            <a:rect r="r" b="b" t="t" l="l"/>
            <a:pathLst>
              <a:path h="3204826" w="6072301">
                <a:moveTo>
                  <a:pt x="0" y="0"/>
                </a:moveTo>
                <a:lnTo>
                  <a:pt x="6072301" y="0"/>
                </a:lnTo>
                <a:lnTo>
                  <a:pt x="6072301" y="3204826"/>
                </a:lnTo>
                <a:lnTo>
                  <a:pt x="0" y="3204826"/>
                </a:lnTo>
                <a:lnTo>
                  <a:pt x="0" y="0"/>
                </a:lnTo>
                <a:close/>
              </a:path>
            </a:pathLst>
          </a:custGeom>
          <a:blipFill>
            <a:blip r:embed="rId2"/>
            <a:stretch>
              <a:fillRect l="0" t="0" r="0" b="0"/>
            </a:stretch>
          </a:blipFill>
        </p:spPr>
      </p:sp>
      <p:sp>
        <p:nvSpPr>
          <p:cNvPr name="TextBox 4" id="4"/>
          <p:cNvSpPr txBox="true"/>
          <p:nvPr/>
        </p:nvSpPr>
        <p:spPr>
          <a:xfrm rot="0">
            <a:off x="379819" y="539477"/>
            <a:ext cx="7074994"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Hexagon Nuts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53713" y="2180217"/>
            <a:ext cx="9019727" cy="10355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Table of Contents</a:t>
            </a:r>
          </a:p>
        </p:txBody>
      </p:sp>
      <p:sp>
        <p:nvSpPr>
          <p:cNvPr name="Freeform 3" id="3"/>
          <p:cNvSpPr/>
          <p:nvPr/>
        </p:nvSpPr>
        <p:spPr>
          <a:xfrm flipH="false" flipV="false" rot="0">
            <a:off x="-1460489" y="94815"/>
            <a:ext cx="4276551" cy="1867771"/>
          </a:xfrm>
          <a:custGeom>
            <a:avLst/>
            <a:gdLst/>
            <a:ahLst/>
            <a:cxnLst/>
            <a:rect r="r" b="b" t="t" l="l"/>
            <a:pathLst>
              <a:path h="1867771" w="4276551">
                <a:moveTo>
                  <a:pt x="0" y="0"/>
                </a:moveTo>
                <a:lnTo>
                  <a:pt x="4276551" y="0"/>
                </a:lnTo>
                <a:lnTo>
                  <a:pt x="4276551" y="1867770"/>
                </a:lnTo>
                <a:lnTo>
                  <a:pt x="0" y="1867770"/>
                </a:lnTo>
                <a:lnTo>
                  <a:pt x="0" y="0"/>
                </a:lnTo>
                <a:close/>
              </a:path>
            </a:pathLst>
          </a:custGeom>
          <a:blipFill>
            <a:blip r:embed="rId2"/>
            <a:stretch>
              <a:fillRect l="0" t="0" r="0" b="0"/>
            </a:stretch>
          </a:blipFill>
        </p:spPr>
      </p:sp>
      <p:grpSp>
        <p:nvGrpSpPr>
          <p:cNvPr name="Group 4" id="4"/>
          <p:cNvGrpSpPr/>
          <p:nvPr/>
        </p:nvGrpSpPr>
        <p:grpSpPr>
          <a:xfrm rot="0">
            <a:off x="677786" y="3377738"/>
            <a:ext cx="11965583" cy="5426294"/>
            <a:chOff x="0" y="0"/>
            <a:chExt cx="3151429" cy="1429147"/>
          </a:xfrm>
        </p:grpSpPr>
        <p:sp>
          <p:nvSpPr>
            <p:cNvPr name="Freeform 5" id="5"/>
            <p:cNvSpPr/>
            <p:nvPr/>
          </p:nvSpPr>
          <p:spPr>
            <a:xfrm flipH="false" flipV="false" rot="0">
              <a:off x="0" y="0"/>
              <a:ext cx="3151429" cy="1429147"/>
            </a:xfrm>
            <a:custGeom>
              <a:avLst/>
              <a:gdLst/>
              <a:ahLst/>
              <a:cxnLst/>
              <a:rect r="r" b="b" t="t" l="l"/>
              <a:pathLst>
                <a:path h="1429147" w="3151429">
                  <a:moveTo>
                    <a:pt x="0" y="0"/>
                  </a:moveTo>
                  <a:lnTo>
                    <a:pt x="3151429" y="0"/>
                  </a:lnTo>
                  <a:lnTo>
                    <a:pt x="3151429" y="1429147"/>
                  </a:lnTo>
                  <a:lnTo>
                    <a:pt x="0" y="1429147"/>
                  </a:lnTo>
                  <a:close/>
                </a:path>
              </a:pathLst>
            </a:custGeom>
            <a:solidFill>
              <a:srgbClr val="000000">
                <a:alpha val="0"/>
              </a:srgbClr>
            </a:solidFill>
            <a:ln w="104775" cap="sq">
              <a:solidFill>
                <a:srgbClr val="16244D"/>
              </a:solidFill>
              <a:prstDash val="solid"/>
              <a:miter/>
            </a:ln>
          </p:spPr>
        </p:sp>
        <p:sp>
          <p:nvSpPr>
            <p:cNvPr name="TextBox 6" id="6"/>
            <p:cNvSpPr txBox="true"/>
            <p:nvPr/>
          </p:nvSpPr>
          <p:spPr>
            <a:xfrm>
              <a:off x="0" y="-38100"/>
              <a:ext cx="3151429" cy="1467247"/>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878520" y="3598433"/>
            <a:ext cx="8935448" cy="54372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Project Overview</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Dataset Acquisition</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Large Language Models</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Dataset Creation </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Training </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Results and Comparison</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Creating JSON</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CadQuery Conversion</a:t>
            </a:r>
          </a:p>
          <a:p>
            <a:pPr algn="l" marL="660796" indent="-330398" lvl="1">
              <a:lnSpc>
                <a:spcPts val="4284"/>
              </a:lnSpc>
              <a:buFont typeface="Arial"/>
              <a:buChar char="•"/>
            </a:pPr>
            <a:r>
              <a:rPr lang="en-US" sz="3060">
                <a:solidFill>
                  <a:srgbClr val="090767"/>
                </a:solidFill>
                <a:latin typeface="Poppins Bold"/>
                <a:ea typeface="Poppins Bold"/>
                <a:cs typeface="Poppins Bold"/>
                <a:sym typeface="Poppins Bold"/>
              </a:rPr>
              <a:t>Demo</a:t>
            </a:r>
          </a:p>
          <a:p>
            <a:pPr algn="l">
              <a:lnSpc>
                <a:spcPts val="4284"/>
              </a:lnSpc>
            </a:pPr>
          </a:p>
        </p:txBody>
      </p:sp>
      <p:sp>
        <p:nvSpPr>
          <p:cNvPr name="Freeform 8" id="8"/>
          <p:cNvSpPr/>
          <p:nvPr/>
        </p:nvSpPr>
        <p:spPr>
          <a:xfrm flipH="true" flipV="false" rot="0">
            <a:off x="10557461" y="5143500"/>
            <a:ext cx="1689859" cy="2476851"/>
          </a:xfrm>
          <a:custGeom>
            <a:avLst/>
            <a:gdLst/>
            <a:ahLst/>
            <a:cxnLst/>
            <a:rect r="r" b="b" t="t" l="l"/>
            <a:pathLst>
              <a:path h="2476851" w="1689859">
                <a:moveTo>
                  <a:pt x="1689859" y="0"/>
                </a:moveTo>
                <a:lnTo>
                  <a:pt x="0" y="0"/>
                </a:lnTo>
                <a:lnTo>
                  <a:pt x="0" y="2476851"/>
                </a:lnTo>
                <a:lnTo>
                  <a:pt x="1689859" y="2476851"/>
                </a:lnTo>
                <a:lnTo>
                  <a:pt x="1689859"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79819" y="1943612"/>
            <a:ext cx="16879481" cy="6169012"/>
          </a:xfrm>
          <a:prstGeom prst="rect">
            <a:avLst/>
          </a:prstGeom>
        </p:spPr>
        <p:txBody>
          <a:bodyPr anchor="t" rtlCol="false" tIns="0" lIns="0" bIns="0" rIns="0">
            <a:spAutoFit/>
          </a:bodyPr>
          <a:lstStyle/>
          <a:p>
            <a:pPr algn="just">
              <a:lnSpc>
                <a:spcPts val="4900"/>
              </a:lnSpc>
            </a:pPr>
            <a:r>
              <a:rPr lang="en-US" sz="3500">
                <a:solidFill>
                  <a:srgbClr val="16244D"/>
                </a:solidFill>
                <a:latin typeface="Canva Sans"/>
                <a:ea typeface="Canva Sans"/>
                <a:cs typeface="Canva Sans"/>
                <a:sym typeface="Canva Sans"/>
              </a:rPr>
              <a:t>Leaf spring suspension systems commonly used in vehicles such as trucks, trailers, and some SUVs. They are crucial for allowing the leaf springs to flex and absorb shocks while the vehicle is in motion.</a:t>
            </a:r>
          </a:p>
          <a:p>
            <a:pPr algn="just">
              <a:lnSpc>
                <a:spcPts val="4900"/>
              </a:lnSpc>
            </a:pPr>
          </a:p>
          <a:p>
            <a:pPr algn="just">
              <a:lnSpc>
                <a:spcPts val="4900"/>
              </a:lnSpc>
            </a:pPr>
            <a:r>
              <a:rPr lang="en-US" sz="3500">
                <a:solidFill>
                  <a:srgbClr val="16244D"/>
                </a:solidFill>
                <a:latin typeface="Canva Sans"/>
                <a:ea typeface="Canva Sans"/>
                <a:cs typeface="Canva Sans"/>
                <a:sym typeface="Canva Sans"/>
              </a:rPr>
              <a:t>Critical Geometric Parameters:</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Leaf spring length</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Joint radius</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Thickness</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Profile area</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Profile perimeter </a:t>
            </a:r>
          </a:p>
        </p:txBody>
      </p:sp>
      <p:sp>
        <p:nvSpPr>
          <p:cNvPr name="Freeform 3" id="3"/>
          <p:cNvSpPr/>
          <p:nvPr/>
        </p:nvSpPr>
        <p:spPr>
          <a:xfrm flipH="false" flipV="false" rot="0">
            <a:off x="8205686" y="5416011"/>
            <a:ext cx="10101364" cy="4805021"/>
          </a:xfrm>
          <a:custGeom>
            <a:avLst/>
            <a:gdLst/>
            <a:ahLst/>
            <a:cxnLst/>
            <a:rect r="r" b="b" t="t" l="l"/>
            <a:pathLst>
              <a:path h="4805021" w="10101364">
                <a:moveTo>
                  <a:pt x="0" y="0"/>
                </a:moveTo>
                <a:lnTo>
                  <a:pt x="10101364" y="0"/>
                </a:lnTo>
                <a:lnTo>
                  <a:pt x="10101364" y="4805020"/>
                </a:lnTo>
                <a:lnTo>
                  <a:pt x="0" y="4805020"/>
                </a:lnTo>
                <a:lnTo>
                  <a:pt x="0" y="0"/>
                </a:lnTo>
                <a:close/>
              </a:path>
            </a:pathLst>
          </a:custGeom>
          <a:blipFill>
            <a:blip r:embed="rId2"/>
            <a:stretch>
              <a:fillRect l="-33088" t="0" r="-46107" b="-16687"/>
            </a:stretch>
          </a:blipFill>
        </p:spPr>
      </p:sp>
      <p:sp>
        <p:nvSpPr>
          <p:cNvPr name="TextBox 4" id="4"/>
          <p:cNvSpPr txBox="true"/>
          <p:nvPr/>
        </p:nvSpPr>
        <p:spPr>
          <a:xfrm rot="0">
            <a:off x="379819" y="539477"/>
            <a:ext cx="1337832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Leaf Spring Shackle Link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98310" y="1943612"/>
            <a:ext cx="16660990" cy="6169012"/>
          </a:xfrm>
          <a:prstGeom prst="rect">
            <a:avLst/>
          </a:prstGeom>
        </p:spPr>
        <p:txBody>
          <a:bodyPr anchor="t" rtlCol="false" tIns="0" lIns="0" bIns="0" rIns="0">
            <a:spAutoFit/>
          </a:bodyPr>
          <a:lstStyle/>
          <a:p>
            <a:pPr algn="just">
              <a:lnSpc>
                <a:spcPts val="4900"/>
              </a:lnSpc>
            </a:pPr>
            <a:r>
              <a:rPr lang="en-US" sz="3500">
                <a:solidFill>
                  <a:srgbClr val="16244D"/>
                </a:solidFill>
                <a:latin typeface="Canva Sans"/>
                <a:ea typeface="Canva Sans"/>
                <a:cs typeface="Canva Sans"/>
                <a:sym typeface="Canva Sans"/>
              </a:rPr>
              <a:t>Mild square bar refers to square-shaped bars made from mild steel. Mild square bars, commonly made from mild steel, serve essential functions across various industries. </a:t>
            </a:r>
          </a:p>
          <a:p>
            <a:pPr algn="just">
              <a:lnSpc>
                <a:spcPts val="4900"/>
              </a:lnSpc>
            </a:pPr>
          </a:p>
          <a:p>
            <a:pPr algn="just">
              <a:lnSpc>
                <a:spcPts val="4900"/>
              </a:lnSpc>
            </a:pPr>
            <a:r>
              <a:rPr lang="en-US" sz="3500">
                <a:solidFill>
                  <a:srgbClr val="16244D"/>
                </a:solidFill>
                <a:latin typeface="Canva Sans"/>
                <a:ea typeface="Canva Sans"/>
                <a:cs typeface="Canva Sans"/>
                <a:sym typeface="Canva Sans"/>
              </a:rPr>
              <a:t>Critical Geometric Parameters:</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Side length</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Height </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Profile area</a:t>
            </a:r>
          </a:p>
          <a:p>
            <a:pPr algn="just" marL="755759" indent="-377880" lvl="1">
              <a:lnSpc>
                <a:spcPts val="4900"/>
              </a:lnSpc>
              <a:buFont typeface="Arial"/>
              <a:buChar char="•"/>
            </a:pPr>
            <a:r>
              <a:rPr lang="en-US" sz="3500">
                <a:solidFill>
                  <a:srgbClr val="16244D"/>
                </a:solidFill>
                <a:latin typeface="Canva Sans"/>
                <a:ea typeface="Canva Sans"/>
                <a:cs typeface="Canva Sans"/>
                <a:sym typeface="Canva Sans"/>
              </a:rPr>
              <a:t>Profile perimeter </a:t>
            </a:r>
          </a:p>
          <a:p>
            <a:pPr algn="ctr">
              <a:lnSpc>
                <a:spcPts val="4900"/>
              </a:lnSpc>
            </a:pPr>
          </a:p>
        </p:txBody>
      </p:sp>
      <p:sp>
        <p:nvSpPr>
          <p:cNvPr name="Freeform 3" id="3"/>
          <p:cNvSpPr/>
          <p:nvPr/>
        </p:nvSpPr>
        <p:spPr>
          <a:xfrm flipH="false" flipV="false" rot="0">
            <a:off x="6405500" y="7114777"/>
            <a:ext cx="11281722" cy="2658750"/>
          </a:xfrm>
          <a:custGeom>
            <a:avLst/>
            <a:gdLst/>
            <a:ahLst/>
            <a:cxnLst/>
            <a:rect r="r" b="b" t="t" l="l"/>
            <a:pathLst>
              <a:path h="2658750" w="11281722">
                <a:moveTo>
                  <a:pt x="0" y="0"/>
                </a:moveTo>
                <a:lnTo>
                  <a:pt x="11281722" y="0"/>
                </a:lnTo>
                <a:lnTo>
                  <a:pt x="11281722" y="2658750"/>
                </a:lnTo>
                <a:lnTo>
                  <a:pt x="0" y="2658750"/>
                </a:lnTo>
                <a:lnTo>
                  <a:pt x="0" y="0"/>
                </a:lnTo>
                <a:close/>
              </a:path>
            </a:pathLst>
          </a:custGeom>
          <a:blipFill>
            <a:blip r:embed="rId2"/>
            <a:stretch>
              <a:fillRect l="0" t="0" r="0" b="0"/>
            </a:stretch>
          </a:blipFill>
        </p:spPr>
      </p:sp>
      <p:sp>
        <p:nvSpPr>
          <p:cNvPr name="TextBox 4" id="4"/>
          <p:cNvSpPr txBox="true"/>
          <p:nvPr/>
        </p:nvSpPr>
        <p:spPr>
          <a:xfrm rot="0">
            <a:off x="379819" y="539477"/>
            <a:ext cx="1337832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Mild Square Bar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338378" y="2927080"/>
            <a:ext cx="14965536" cy="4432839"/>
          </a:xfrm>
          <a:custGeom>
            <a:avLst/>
            <a:gdLst/>
            <a:ahLst/>
            <a:cxnLst/>
            <a:rect r="r" b="b" t="t" l="l"/>
            <a:pathLst>
              <a:path h="4432839" w="14965536">
                <a:moveTo>
                  <a:pt x="0" y="0"/>
                </a:moveTo>
                <a:lnTo>
                  <a:pt x="14965536" y="0"/>
                </a:lnTo>
                <a:lnTo>
                  <a:pt x="14965536" y="4432840"/>
                </a:lnTo>
                <a:lnTo>
                  <a:pt x="0" y="4432840"/>
                </a:lnTo>
                <a:lnTo>
                  <a:pt x="0" y="0"/>
                </a:lnTo>
                <a:close/>
              </a:path>
            </a:pathLst>
          </a:custGeom>
          <a:blipFill>
            <a:blip r:embed="rId2"/>
            <a:stretch>
              <a:fillRect l="0" t="-161531" r="0" b="0"/>
            </a:stretch>
          </a:blipFill>
        </p:spPr>
      </p:sp>
      <p:sp>
        <p:nvSpPr>
          <p:cNvPr name="TextBox 3" id="3"/>
          <p:cNvSpPr txBox="true"/>
          <p:nvPr/>
        </p:nvSpPr>
        <p:spPr>
          <a:xfrm rot="0">
            <a:off x="379819" y="539477"/>
            <a:ext cx="1337832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Dataset Creation</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1000" y="4026112"/>
            <a:ext cx="6357981" cy="3488125"/>
            <a:chOff x="0" y="0"/>
            <a:chExt cx="1674530" cy="918683"/>
          </a:xfrm>
        </p:grpSpPr>
        <p:sp>
          <p:nvSpPr>
            <p:cNvPr name="Freeform 3" id="3"/>
            <p:cNvSpPr/>
            <p:nvPr/>
          </p:nvSpPr>
          <p:spPr>
            <a:xfrm flipH="false" flipV="false" rot="0">
              <a:off x="0" y="0"/>
              <a:ext cx="1674530" cy="918683"/>
            </a:xfrm>
            <a:custGeom>
              <a:avLst/>
              <a:gdLst/>
              <a:ahLst/>
              <a:cxnLst/>
              <a:rect r="r" b="b" t="t" l="l"/>
              <a:pathLst>
                <a:path h="918683" w="1674530">
                  <a:moveTo>
                    <a:pt x="0" y="0"/>
                  </a:moveTo>
                  <a:lnTo>
                    <a:pt x="1674530" y="0"/>
                  </a:lnTo>
                  <a:lnTo>
                    <a:pt x="1674530" y="918683"/>
                  </a:lnTo>
                  <a:lnTo>
                    <a:pt x="0" y="918683"/>
                  </a:lnTo>
                  <a:close/>
                </a:path>
              </a:pathLst>
            </a:custGeom>
            <a:solidFill>
              <a:srgbClr val="FEFEFE"/>
            </a:solidFill>
            <a:ln w="57150" cap="sq">
              <a:solidFill>
                <a:srgbClr val="000000"/>
              </a:solidFill>
              <a:prstDash val="solid"/>
              <a:miter/>
            </a:ln>
          </p:spPr>
        </p:sp>
        <p:sp>
          <p:nvSpPr>
            <p:cNvPr name="TextBox 4" id="4"/>
            <p:cNvSpPr txBox="true"/>
            <p:nvPr/>
          </p:nvSpPr>
          <p:spPr>
            <a:xfrm>
              <a:off x="0" y="-38100"/>
              <a:ext cx="1674530" cy="956783"/>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Extracted Values:</a:t>
              </a:r>
            </a:p>
            <a:p>
              <a:pPr algn="ctr">
                <a:lnSpc>
                  <a:spcPts val="3360"/>
                </a:lnSpc>
              </a:pPr>
              <a:r>
                <a:rPr lang="en-US" sz="2400">
                  <a:solidFill>
                    <a:srgbClr val="000000"/>
                  </a:solidFill>
                  <a:latin typeface="Canva Sans"/>
                  <a:ea typeface="Canva Sans"/>
                  <a:cs typeface="Canva Sans"/>
                  <a:sym typeface="Canva Sans"/>
                </a:rPr>
                <a:t>height = 7.65</a:t>
              </a:r>
            </a:p>
            <a:p>
              <a:pPr algn="ctr">
                <a:lnSpc>
                  <a:spcPts val="3360"/>
                </a:lnSpc>
              </a:pPr>
              <a:r>
                <a:rPr lang="en-US" sz="2400">
                  <a:solidFill>
                    <a:srgbClr val="000000"/>
                  </a:solidFill>
                  <a:latin typeface="Canva Sans"/>
                  <a:ea typeface="Canva Sans"/>
                  <a:cs typeface="Canva Sans"/>
                  <a:sym typeface="Canva Sans"/>
                </a:rPr>
                <a:t>outer_radius=18.06</a:t>
              </a:r>
            </a:p>
            <a:p>
              <a:pPr algn="ctr">
                <a:lnSpc>
                  <a:spcPts val="3360"/>
                </a:lnSpc>
              </a:pPr>
              <a:r>
                <a:rPr lang="en-US" sz="2400">
                  <a:solidFill>
                    <a:srgbClr val="000000"/>
                  </a:solidFill>
                  <a:latin typeface="Canva Sans"/>
                  <a:ea typeface="Canva Sans"/>
                  <a:cs typeface="Canva Sans"/>
                  <a:sym typeface="Canva Sans"/>
                </a:rPr>
                <a:t>inner_radius=10.13</a:t>
              </a:r>
            </a:p>
            <a:p>
              <a:pPr algn="ctr">
                <a:lnSpc>
                  <a:spcPts val="3360"/>
                </a:lnSpc>
              </a:pPr>
              <a:r>
                <a:rPr lang="en-US" sz="2400">
                  <a:solidFill>
                    <a:srgbClr val="000000"/>
                  </a:solidFill>
                  <a:latin typeface="Canva Sans"/>
                  <a:ea typeface="Canva Sans"/>
                  <a:cs typeface="Canva Sans"/>
                  <a:sym typeface="Canva Sans"/>
                </a:rPr>
                <a:t>ring_area=702.29</a:t>
              </a:r>
            </a:p>
            <a:p>
              <a:pPr algn="ctr">
                <a:lnSpc>
                  <a:spcPts val="3360"/>
                </a:lnSpc>
              </a:pPr>
              <a:r>
                <a:rPr lang="en-US" sz="2400">
                  <a:solidFill>
                    <a:srgbClr val="000000"/>
                  </a:solidFill>
                  <a:latin typeface="Canva Sans"/>
                  <a:ea typeface="Canva Sans"/>
                  <a:cs typeface="Canva Sans"/>
                  <a:sym typeface="Canva Sans"/>
                </a:rPr>
                <a:t>ring_perimeter=113.47</a:t>
              </a:r>
            </a:p>
          </p:txBody>
        </p:sp>
      </p:grpSp>
      <p:sp>
        <p:nvSpPr>
          <p:cNvPr name="TextBox 5" id="5"/>
          <p:cNvSpPr txBox="true"/>
          <p:nvPr/>
        </p:nvSpPr>
        <p:spPr>
          <a:xfrm rot="0">
            <a:off x="379819" y="539477"/>
            <a:ext cx="1337832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Dataset Creation</a:t>
            </a:r>
          </a:p>
        </p:txBody>
      </p:sp>
      <p:grpSp>
        <p:nvGrpSpPr>
          <p:cNvPr name="Group 6" id="6"/>
          <p:cNvGrpSpPr/>
          <p:nvPr/>
        </p:nvGrpSpPr>
        <p:grpSpPr>
          <a:xfrm rot="0">
            <a:off x="11079325" y="4026112"/>
            <a:ext cx="6357981" cy="3488125"/>
            <a:chOff x="0" y="0"/>
            <a:chExt cx="1674530" cy="918683"/>
          </a:xfrm>
        </p:grpSpPr>
        <p:sp>
          <p:nvSpPr>
            <p:cNvPr name="Freeform 7" id="7"/>
            <p:cNvSpPr/>
            <p:nvPr/>
          </p:nvSpPr>
          <p:spPr>
            <a:xfrm flipH="false" flipV="false" rot="0">
              <a:off x="0" y="0"/>
              <a:ext cx="1674530" cy="918683"/>
            </a:xfrm>
            <a:custGeom>
              <a:avLst/>
              <a:gdLst/>
              <a:ahLst/>
              <a:cxnLst/>
              <a:rect r="r" b="b" t="t" l="l"/>
              <a:pathLst>
                <a:path h="918683" w="1674530">
                  <a:moveTo>
                    <a:pt x="0" y="0"/>
                  </a:moveTo>
                  <a:lnTo>
                    <a:pt x="1674530" y="0"/>
                  </a:lnTo>
                  <a:lnTo>
                    <a:pt x="1674530" y="918683"/>
                  </a:lnTo>
                  <a:lnTo>
                    <a:pt x="0" y="918683"/>
                  </a:lnTo>
                  <a:close/>
                </a:path>
              </a:pathLst>
            </a:custGeom>
            <a:solidFill>
              <a:srgbClr val="FEFEFE"/>
            </a:solidFill>
            <a:ln w="57150" cap="sq">
              <a:solidFill>
                <a:srgbClr val="000000"/>
              </a:solidFill>
              <a:prstDash val="solid"/>
              <a:miter/>
            </a:ln>
          </p:spPr>
        </p:sp>
        <p:sp>
          <p:nvSpPr>
            <p:cNvPr name="TextBox 8" id="8"/>
            <p:cNvSpPr txBox="true"/>
            <p:nvPr/>
          </p:nvSpPr>
          <p:spPr>
            <a:xfrm>
              <a:off x="0" y="-38100"/>
              <a:ext cx="1674530" cy="956783"/>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Generate_file(shape=’ring’ ,height = 7.65,outer_radius =18.06 , inner_radius =10.13,ring_area = 702.29 .ring_perimeter = 113.47)</a:t>
              </a:r>
            </a:p>
          </p:txBody>
        </p:sp>
      </p:grpSp>
      <p:grpSp>
        <p:nvGrpSpPr>
          <p:cNvPr name="Group 9" id="9"/>
          <p:cNvGrpSpPr/>
          <p:nvPr/>
        </p:nvGrpSpPr>
        <p:grpSpPr>
          <a:xfrm rot="0">
            <a:off x="7068980" y="5576086"/>
            <a:ext cx="4010345" cy="472494"/>
            <a:chOff x="0" y="0"/>
            <a:chExt cx="5139363" cy="605514"/>
          </a:xfrm>
        </p:grpSpPr>
        <p:sp>
          <p:nvSpPr>
            <p:cNvPr name="Freeform 10" id="10"/>
            <p:cNvSpPr/>
            <p:nvPr/>
          </p:nvSpPr>
          <p:spPr>
            <a:xfrm flipH="false" flipV="false" rot="0">
              <a:off x="0" y="0"/>
              <a:ext cx="5139363" cy="605514"/>
            </a:xfrm>
            <a:custGeom>
              <a:avLst/>
              <a:gdLst/>
              <a:ahLst/>
              <a:cxnLst/>
              <a:rect r="r" b="b" t="t" l="l"/>
              <a:pathLst>
                <a:path h="605514" w="5139363">
                  <a:moveTo>
                    <a:pt x="5139363" y="302757"/>
                  </a:moveTo>
                  <a:lnTo>
                    <a:pt x="4732963" y="0"/>
                  </a:lnTo>
                  <a:lnTo>
                    <a:pt x="4732963" y="203200"/>
                  </a:lnTo>
                  <a:lnTo>
                    <a:pt x="0" y="203200"/>
                  </a:lnTo>
                  <a:lnTo>
                    <a:pt x="0" y="402314"/>
                  </a:lnTo>
                  <a:lnTo>
                    <a:pt x="4732963" y="402314"/>
                  </a:lnTo>
                  <a:lnTo>
                    <a:pt x="4732963" y="605514"/>
                  </a:lnTo>
                  <a:lnTo>
                    <a:pt x="5139363" y="302757"/>
                  </a:lnTo>
                  <a:close/>
                </a:path>
              </a:pathLst>
            </a:custGeom>
            <a:solidFill>
              <a:srgbClr val="16244D"/>
            </a:solidFill>
          </p:spPr>
        </p:sp>
        <p:sp>
          <p:nvSpPr>
            <p:cNvPr name="TextBox 11" id="11"/>
            <p:cNvSpPr txBox="true"/>
            <p:nvPr/>
          </p:nvSpPr>
          <p:spPr>
            <a:xfrm>
              <a:off x="0" y="165100"/>
              <a:ext cx="5037763" cy="237214"/>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79819" y="539477"/>
            <a:ext cx="1337832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Dataset Size</a:t>
            </a:r>
          </a:p>
        </p:txBody>
      </p:sp>
      <p:sp>
        <p:nvSpPr>
          <p:cNvPr name="Freeform 3" id="3"/>
          <p:cNvSpPr/>
          <p:nvPr/>
        </p:nvSpPr>
        <p:spPr>
          <a:xfrm flipH="false" flipV="false" rot="0">
            <a:off x="4672750" y="3100376"/>
            <a:ext cx="7633627" cy="5837480"/>
          </a:xfrm>
          <a:custGeom>
            <a:avLst/>
            <a:gdLst/>
            <a:ahLst/>
            <a:cxnLst/>
            <a:rect r="r" b="b" t="t" l="l"/>
            <a:pathLst>
              <a:path h="5837480" w="7633627">
                <a:moveTo>
                  <a:pt x="0" y="0"/>
                </a:moveTo>
                <a:lnTo>
                  <a:pt x="7633628" y="0"/>
                </a:lnTo>
                <a:lnTo>
                  <a:pt x="7633628" y="5837479"/>
                </a:lnTo>
                <a:lnTo>
                  <a:pt x="0" y="5837479"/>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1786088"/>
            <a:ext cx="9816442" cy="8500912"/>
            <a:chOff x="0" y="0"/>
            <a:chExt cx="2585400" cy="2238923"/>
          </a:xfrm>
        </p:grpSpPr>
        <p:sp>
          <p:nvSpPr>
            <p:cNvPr name="Freeform 3" id="3"/>
            <p:cNvSpPr/>
            <p:nvPr/>
          </p:nvSpPr>
          <p:spPr>
            <a:xfrm flipH="false" flipV="false" rot="0">
              <a:off x="0" y="0"/>
              <a:ext cx="2585400" cy="2238923"/>
            </a:xfrm>
            <a:custGeom>
              <a:avLst/>
              <a:gdLst/>
              <a:ahLst/>
              <a:cxnLst/>
              <a:rect r="r" b="b" t="t" l="l"/>
              <a:pathLst>
                <a:path h="2238923" w="2585400">
                  <a:moveTo>
                    <a:pt x="0" y="0"/>
                  </a:moveTo>
                  <a:lnTo>
                    <a:pt x="2585400" y="0"/>
                  </a:lnTo>
                  <a:lnTo>
                    <a:pt x="2585400" y="2238923"/>
                  </a:lnTo>
                  <a:lnTo>
                    <a:pt x="0" y="2238923"/>
                  </a:lnTo>
                  <a:close/>
                </a:path>
              </a:pathLst>
            </a:custGeom>
            <a:solidFill>
              <a:srgbClr val="000000">
                <a:alpha val="0"/>
              </a:srgbClr>
            </a:solidFill>
            <a:ln w="104775" cap="sq">
              <a:solidFill>
                <a:srgbClr val="16244D"/>
              </a:solidFill>
              <a:prstDash val="solid"/>
              <a:miter/>
            </a:ln>
          </p:spPr>
        </p:sp>
        <p:sp>
          <p:nvSpPr>
            <p:cNvPr name="TextBox 4" id="4"/>
            <p:cNvSpPr txBox="true"/>
            <p:nvPr/>
          </p:nvSpPr>
          <p:spPr>
            <a:xfrm>
              <a:off x="0" y="-38100"/>
              <a:ext cx="2585400" cy="227702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569325" y="2623312"/>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549" y="3077755"/>
            <a:ext cx="1064737" cy="1141531"/>
          </a:xfrm>
          <a:custGeom>
            <a:avLst/>
            <a:gdLst/>
            <a:ahLst/>
            <a:cxnLst/>
            <a:rect r="r" b="b" t="t" l="l"/>
            <a:pathLst>
              <a:path h="1141531" w="1064737">
                <a:moveTo>
                  <a:pt x="0" y="0"/>
                </a:moveTo>
                <a:lnTo>
                  <a:pt x="1064737" y="0"/>
                </a:lnTo>
                <a:lnTo>
                  <a:pt x="1064737" y="1141531"/>
                </a:lnTo>
                <a:lnTo>
                  <a:pt x="0" y="1141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89204" y="668283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2484250" y="3161484"/>
            <a:ext cx="617049" cy="1057802"/>
            <a:chOff x="0" y="0"/>
            <a:chExt cx="475556" cy="815242"/>
          </a:xfrm>
        </p:grpSpPr>
        <p:sp>
          <p:nvSpPr>
            <p:cNvPr name="Freeform 9" id="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0" id="1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1" id="11"/>
          <p:cNvGrpSpPr/>
          <p:nvPr/>
        </p:nvGrpSpPr>
        <p:grpSpPr>
          <a:xfrm rot="0">
            <a:off x="4271126" y="5343525"/>
            <a:ext cx="617049" cy="1057802"/>
            <a:chOff x="0" y="0"/>
            <a:chExt cx="475556" cy="815242"/>
          </a:xfrm>
        </p:grpSpPr>
        <p:sp>
          <p:nvSpPr>
            <p:cNvPr name="Freeform 12" id="12"/>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3" id="13"/>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14" id="14"/>
          <p:cNvSpPr/>
          <p:nvPr/>
        </p:nvSpPr>
        <p:spPr>
          <a:xfrm flipH="false" flipV="false" rot="0">
            <a:off x="675601" y="6682830"/>
            <a:ext cx="1448633" cy="1869204"/>
          </a:xfrm>
          <a:custGeom>
            <a:avLst/>
            <a:gdLst/>
            <a:ahLst/>
            <a:cxnLst/>
            <a:rect r="r" b="b" t="t" l="l"/>
            <a:pathLst>
              <a:path h="1869204" w="1448633">
                <a:moveTo>
                  <a:pt x="0" y="0"/>
                </a:moveTo>
                <a:lnTo>
                  <a:pt x="1448634" y="0"/>
                </a:lnTo>
                <a:lnTo>
                  <a:pt x="1448634" y="1869205"/>
                </a:lnTo>
                <a:lnTo>
                  <a:pt x="0" y="1869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5400000">
            <a:off x="2344611" y="7088531"/>
            <a:ext cx="617049" cy="1057802"/>
            <a:chOff x="0" y="0"/>
            <a:chExt cx="475556" cy="815242"/>
          </a:xfrm>
        </p:grpSpPr>
        <p:sp>
          <p:nvSpPr>
            <p:cNvPr name="Freeform 16" id="16"/>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7" id="17"/>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8" id="18"/>
          <p:cNvGrpSpPr/>
          <p:nvPr/>
        </p:nvGrpSpPr>
        <p:grpSpPr>
          <a:xfrm rot="-5400000">
            <a:off x="6150006" y="7051997"/>
            <a:ext cx="538343" cy="1107556"/>
            <a:chOff x="0" y="0"/>
            <a:chExt cx="475556" cy="978381"/>
          </a:xfrm>
        </p:grpSpPr>
        <p:sp>
          <p:nvSpPr>
            <p:cNvPr name="Freeform 19" id="19"/>
            <p:cNvSpPr/>
            <p:nvPr/>
          </p:nvSpPr>
          <p:spPr>
            <a:xfrm flipH="false" flipV="false" rot="0">
              <a:off x="0" y="0"/>
              <a:ext cx="475556" cy="978381"/>
            </a:xfrm>
            <a:custGeom>
              <a:avLst/>
              <a:gdLst/>
              <a:ahLst/>
              <a:cxnLst/>
              <a:rect r="r" b="b" t="t" l="l"/>
              <a:pathLst>
                <a:path h="978381" w="475556">
                  <a:moveTo>
                    <a:pt x="237778" y="978381"/>
                  </a:moveTo>
                  <a:lnTo>
                    <a:pt x="0" y="571981"/>
                  </a:lnTo>
                  <a:lnTo>
                    <a:pt x="203200" y="571981"/>
                  </a:lnTo>
                  <a:lnTo>
                    <a:pt x="203200" y="0"/>
                  </a:lnTo>
                  <a:lnTo>
                    <a:pt x="272356" y="0"/>
                  </a:lnTo>
                  <a:lnTo>
                    <a:pt x="272356" y="571981"/>
                  </a:lnTo>
                  <a:lnTo>
                    <a:pt x="475556" y="571981"/>
                  </a:lnTo>
                  <a:lnTo>
                    <a:pt x="237778" y="978381"/>
                  </a:lnTo>
                  <a:close/>
                </a:path>
              </a:pathLst>
            </a:custGeom>
            <a:solidFill>
              <a:srgbClr val="16244D"/>
            </a:solidFill>
          </p:spPr>
        </p:sp>
        <p:sp>
          <p:nvSpPr>
            <p:cNvPr name="TextBox 20" id="20"/>
            <p:cNvSpPr txBox="true"/>
            <p:nvPr/>
          </p:nvSpPr>
          <p:spPr>
            <a:xfrm>
              <a:off x="203200" y="19050"/>
              <a:ext cx="69156" cy="857731"/>
            </a:xfrm>
            <a:prstGeom prst="rect">
              <a:avLst/>
            </a:prstGeom>
          </p:spPr>
          <p:txBody>
            <a:bodyPr anchor="ctr" rtlCol="false" tIns="50800" lIns="50800" bIns="50800" rIns="50800"/>
            <a:lstStyle/>
            <a:p>
              <a:pPr algn="ctr">
                <a:lnSpc>
                  <a:spcPts val="3005"/>
                </a:lnSpc>
              </a:pPr>
            </a:p>
          </p:txBody>
        </p:sp>
      </p:grpSp>
      <p:grpSp>
        <p:nvGrpSpPr>
          <p:cNvPr name="Group 21" id="21"/>
          <p:cNvGrpSpPr/>
          <p:nvPr/>
        </p:nvGrpSpPr>
        <p:grpSpPr>
          <a:xfrm rot="0">
            <a:off x="9816442" y="1786088"/>
            <a:ext cx="8616083" cy="8500912"/>
            <a:chOff x="0" y="0"/>
            <a:chExt cx="2269256" cy="2238923"/>
          </a:xfrm>
        </p:grpSpPr>
        <p:sp>
          <p:nvSpPr>
            <p:cNvPr name="Freeform 22" id="22"/>
            <p:cNvSpPr/>
            <p:nvPr/>
          </p:nvSpPr>
          <p:spPr>
            <a:xfrm flipH="false" flipV="false" rot="0">
              <a:off x="0" y="0"/>
              <a:ext cx="2269256" cy="2238923"/>
            </a:xfrm>
            <a:custGeom>
              <a:avLst/>
              <a:gdLst/>
              <a:ahLst/>
              <a:cxnLst/>
              <a:rect r="r" b="b" t="t" l="l"/>
              <a:pathLst>
                <a:path h="2238923" w="2269256">
                  <a:moveTo>
                    <a:pt x="0" y="0"/>
                  </a:moveTo>
                  <a:lnTo>
                    <a:pt x="2269256" y="0"/>
                  </a:lnTo>
                  <a:lnTo>
                    <a:pt x="2269256" y="2238923"/>
                  </a:lnTo>
                  <a:lnTo>
                    <a:pt x="0" y="2238923"/>
                  </a:lnTo>
                  <a:close/>
                </a:path>
              </a:pathLst>
            </a:custGeom>
            <a:solidFill>
              <a:srgbClr val="111D40"/>
            </a:solidFill>
          </p:spPr>
        </p:sp>
        <p:sp>
          <p:nvSpPr>
            <p:cNvPr name="TextBox 23" id="23"/>
            <p:cNvSpPr txBox="true"/>
            <p:nvPr/>
          </p:nvSpPr>
          <p:spPr>
            <a:xfrm>
              <a:off x="0" y="-38100"/>
              <a:ext cx="2269256" cy="2277023"/>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0">
            <a:off x="11673467" y="6331110"/>
            <a:ext cx="2039465" cy="2549331"/>
          </a:xfrm>
          <a:custGeom>
            <a:avLst/>
            <a:gdLst/>
            <a:ahLst/>
            <a:cxnLst/>
            <a:rect r="r" b="b" t="t" l="l"/>
            <a:pathLst>
              <a:path h="2549331" w="2039465">
                <a:moveTo>
                  <a:pt x="0" y="0"/>
                </a:moveTo>
                <a:lnTo>
                  <a:pt x="2039465" y="0"/>
                </a:lnTo>
                <a:lnTo>
                  <a:pt x="2039465" y="2549331"/>
                </a:lnTo>
                <a:lnTo>
                  <a:pt x="0" y="2549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7029495" y="7224887"/>
            <a:ext cx="2634547" cy="840483"/>
            <a:chOff x="0" y="0"/>
            <a:chExt cx="693872" cy="221362"/>
          </a:xfrm>
        </p:grpSpPr>
        <p:sp>
          <p:nvSpPr>
            <p:cNvPr name="Freeform 26" id="26"/>
            <p:cNvSpPr/>
            <p:nvPr/>
          </p:nvSpPr>
          <p:spPr>
            <a:xfrm flipH="false" flipV="false" rot="0">
              <a:off x="0" y="0"/>
              <a:ext cx="693872" cy="221362"/>
            </a:xfrm>
            <a:custGeom>
              <a:avLst/>
              <a:gdLst/>
              <a:ahLst/>
              <a:cxnLst/>
              <a:rect r="r" b="b" t="t" l="l"/>
              <a:pathLst>
                <a:path h="221362" w="693872">
                  <a:moveTo>
                    <a:pt x="0" y="0"/>
                  </a:moveTo>
                  <a:lnTo>
                    <a:pt x="693872" y="0"/>
                  </a:lnTo>
                  <a:lnTo>
                    <a:pt x="693872" y="221362"/>
                  </a:lnTo>
                  <a:lnTo>
                    <a:pt x="0" y="221362"/>
                  </a:lnTo>
                  <a:close/>
                </a:path>
              </a:pathLst>
            </a:custGeom>
            <a:solidFill>
              <a:srgbClr val="000000">
                <a:alpha val="0"/>
              </a:srgbClr>
            </a:solidFill>
            <a:ln w="38100" cap="sq">
              <a:solidFill>
                <a:srgbClr val="07B2B8"/>
              </a:solidFill>
              <a:prstDash val="solid"/>
              <a:miter/>
            </a:ln>
          </p:spPr>
        </p:sp>
        <p:sp>
          <p:nvSpPr>
            <p:cNvPr name="TextBox 27" id="27"/>
            <p:cNvSpPr txBox="true"/>
            <p:nvPr/>
          </p:nvSpPr>
          <p:spPr>
            <a:xfrm>
              <a:off x="0" y="-38100"/>
              <a:ext cx="693872" cy="259462"/>
            </a:xfrm>
            <a:prstGeom prst="rect">
              <a:avLst/>
            </a:prstGeom>
          </p:spPr>
          <p:txBody>
            <a:bodyPr anchor="ctr" rtlCol="false" tIns="50800" lIns="50800" bIns="50800" rIns="50800"/>
            <a:lstStyle/>
            <a:p>
              <a:pPr algn="ctr">
                <a:lnSpc>
                  <a:spcPts val="3360"/>
                </a:lnSpc>
              </a:pPr>
            </a:p>
          </p:txBody>
        </p:sp>
      </p:grpSp>
      <p:sp>
        <p:nvSpPr>
          <p:cNvPr name="Freeform 28" id="28"/>
          <p:cNvSpPr/>
          <p:nvPr/>
        </p:nvSpPr>
        <p:spPr>
          <a:xfrm flipH="false" flipV="false" rot="0">
            <a:off x="15606009" y="6398508"/>
            <a:ext cx="2418468" cy="2418468"/>
          </a:xfrm>
          <a:custGeom>
            <a:avLst/>
            <a:gdLst/>
            <a:ahLst/>
            <a:cxnLst/>
            <a:rect r="r" b="b" t="t" l="l"/>
            <a:pathLst>
              <a:path h="2418468" w="2418468">
                <a:moveTo>
                  <a:pt x="0" y="0"/>
                </a:moveTo>
                <a:lnTo>
                  <a:pt x="2418468" y="0"/>
                </a:lnTo>
                <a:lnTo>
                  <a:pt x="2418468" y="2418468"/>
                </a:lnTo>
                <a:lnTo>
                  <a:pt x="0" y="241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0092667" y="7525607"/>
            <a:ext cx="1418876" cy="400350"/>
            <a:chOff x="0" y="0"/>
            <a:chExt cx="1734859" cy="489508"/>
          </a:xfrm>
        </p:grpSpPr>
        <p:sp>
          <p:nvSpPr>
            <p:cNvPr name="Freeform 30" id="30"/>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31" id="31"/>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15396650" y="9032348"/>
            <a:ext cx="2837187" cy="815339"/>
          </a:xfrm>
          <a:prstGeom prst="rect">
            <a:avLst/>
          </a:prstGeom>
        </p:spPr>
        <p:txBody>
          <a:bodyPr anchor="t" rtlCol="false" tIns="0" lIns="0" bIns="0" rIns="0">
            <a:spAutoFit/>
          </a:bodyPr>
          <a:lstStyle/>
          <a:p>
            <a:pPr algn="ctr">
              <a:lnSpc>
                <a:spcPts val="3360"/>
              </a:lnSpc>
            </a:pPr>
            <a:r>
              <a:rPr lang="en-US" sz="2400">
                <a:solidFill>
                  <a:srgbClr val="FEFEFE"/>
                </a:solidFill>
                <a:latin typeface="Canva Sans"/>
                <a:ea typeface="Canva Sans"/>
                <a:cs typeface="Canva Sans"/>
                <a:sym typeface="Canva Sans"/>
              </a:rPr>
              <a:t>json to CadQuery conversion</a:t>
            </a:r>
          </a:p>
        </p:txBody>
      </p:sp>
      <p:sp>
        <p:nvSpPr>
          <p:cNvPr name="TextBox 33" id="33"/>
          <p:cNvSpPr txBox="true"/>
          <p:nvPr/>
        </p:nvSpPr>
        <p:spPr>
          <a:xfrm rot="0">
            <a:off x="867549" y="4361218"/>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34" id="34"/>
          <p:cNvSpPr txBox="true"/>
          <p:nvPr/>
        </p:nvSpPr>
        <p:spPr>
          <a:xfrm rot="0">
            <a:off x="3149456" y="4747261"/>
            <a:ext cx="3220631"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35" id="35"/>
          <p:cNvSpPr txBox="true"/>
          <p:nvPr/>
        </p:nvSpPr>
        <p:spPr>
          <a:xfrm rot="0">
            <a:off x="3149456" y="921389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36" id="36"/>
          <p:cNvSpPr txBox="true"/>
          <p:nvPr/>
        </p:nvSpPr>
        <p:spPr>
          <a:xfrm rot="0">
            <a:off x="399474" y="9171160"/>
            <a:ext cx="1864400"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User prompt</a:t>
            </a:r>
          </a:p>
        </p:txBody>
      </p:sp>
      <p:sp>
        <p:nvSpPr>
          <p:cNvPr name="TextBox 37" id="37"/>
          <p:cNvSpPr txBox="true"/>
          <p:nvPr/>
        </p:nvSpPr>
        <p:spPr>
          <a:xfrm rot="0">
            <a:off x="11018164"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JSON</a:t>
            </a:r>
          </a:p>
        </p:txBody>
      </p:sp>
      <p:sp>
        <p:nvSpPr>
          <p:cNvPr name="TextBox 38" id="38"/>
          <p:cNvSpPr txBox="true"/>
          <p:nvPr/>
        </p:nvSpPr>
        <p:spPr>
          <a:xfrm rot="0">
            <a:off x="9019658" y="5431353"/>
            <a:ext cx="9525" cy="1566544"/>
          </a:xfrm>
          <a:prstGeom prst="rect">
            <a:avLst/>
          </a:prstGeom>
        </p:spPr>
        <p:txBody>
          <a:bodyPr anchor="t" rtlCol="false" tIns="0" lIns="0" bIns="0" rIns="0">
            <a:spAutoFit/>
          </a:bodyPr>
          <a:lstStyle/>
          <a:p>
            <a:pPr algn="ctr">
              <a:lnSpc>
                <a:spcPts val="12880"/>
              </a:lnSpc>
            </a:pPr>
          </a:p>
        </p:txBody>
      </p:sp>
      <p:sp>
        <p:nvSpPr>
          <p:cNvPr name="TextBox 39" id="39"/>
          <p:cNvSpPr txBox="true"/>
          <p:nvPr/>
        </p:nvSpPr>
        <p:spPr>
          <a:xfrm rot="0">
            <a:off x="15169712"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CadQuery Code</a:t>
            </a:r>
          </a:p>
        </p:txBody>
      </p:sp>
      <p:sp>
        <p:nvSpPr>
          <p:cNvPr name="TextBox 40" id="40"/>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Our proposed system:</a:t>
            </a:r>
            <a:r>
              <a:rPr lang="en-US" sz="7204">
                <a:solidFill>
                  <a:srgbClr val="16244D"/>
                </a:solidFill>
                <a:latin typeface="Open Sauce"/>
                <a:ea typeface="Open Sauce"/>
                <a:cs typeface="Open Sauce"/>
                <a:sym typeface="Open Sauce"/>
              </a:rPr>
              <a:t> </a:t>
            </a:r>
          </a:p>
        </p:txBody>
      </p:sp>
      <p:sp>
        <p:nvSpPr>
          <p:cNvPr name="TextBox 41" id="41"/>
          <p:cNvSpPr txBox="true"/>
          <p:nvPr/>
        </p:nvSpPr>
        <p:spPr>
          <a:xfrm rot="0">
            <a:off x="7096065" y="7372958"/>
            <a:ext cx="2406051" cy="431798"/>
          </a:xfrm>
          <a:prstGeom prst="rect">
            <a:avLst/>
          </a:prstGeom>
        </p:spPr>
        <p:txBody>
          <a:bodyPr anchor="t" rtlCol="false" tIns="0" lIns="0" bIns="0" rIns="0">
            <a:spAutoFit/>
          </a:bodyPr>
          <a:lstStyle/>
          <a:p>
            <a:pPr algn="ctr">
              <a:lnSpc>
                <a:spcPts val="3500"/>
              </a:lnSpc>
            </a:pPr>
            <a:r>
              <a:rPr lang="en-US" sz="2500">
                <a:solidFill>
                  <a:srgbClr val="07B2B8"/>
                </a:solidFill>
                <a:latin typeface="Canva Sans Bold"/>
                <a:ea typeface="Canva Sans Bold"/>
                <a:cs typeface="Canva Sans Bold"/>
                <a:sym typeface="Canva Sans Bold"/>
              </a:rPr>
              <a:t>generate_file()</a:t>
            </a:r>
          </a:p>
        </p:txBody>
      </p:sp>
      <p:sp>
        <p:nvSpPr>
          <p:cNvPr name="TextBox 42" id="42"/>
          <p:cNvSpPr txBox="true"/>
          <p:nvPr/>
        </p:nvSpPr>
        <p:spPr>
          <a:xfrm rot="0">
            <a:off x="11544441" y="9191470"/>
            <a:ext cx="2065734" cy="396202"/>
          </a:xfrm>
          <a:prstGeom prst="rect">
            <a:avLst/>
          </a:prstGeom>
        </p:spPr>
        <p:txBody>
          <a:bodyPr anchor="t" rtlCol="false" tIns="0" lIns="0" bIns="0" rIns="0">
            <a:spAutoFit/>
          </a:bodyPr>
          <a:lstStyle/>
          <a:p>
            <a:pPr algn="ctr">
              <a:lnSpc>
                <a:spcPts val="3362"/>
              </a:lnSpc>
            </a:pPr>
            <a:r>
              <a:rPr lang="en-US" sz="2401">
                <a:solidFill>
                  <a:srgbClr val="FFFFFF"/>
                </a:solidFill>
                <a:latin typeface="Canva Sans"/>
                <a:ea typeface="Canva Sans"/>
                <a:cs typeface="Canva Sans"/>
                <a:sym typeface="Canva Sans"/>
              </a:rPr>
              <a:t>filling the json</a:t>
            </a:r>
          </a:p>
        </p:txBody>
      </p:sp>
      <p:sp>
        <p:nvSpPr>
          <p:cNvPr name="TextBox 43" id="43"/>
          <p:cNvSpPr txBox="true"/>
          <p:nvPr/>
        </p:nvSpPr>
        <p:spPr>
          <a:xfrm rot="0">
            <a:off x="7029495" y="8909157"/>
            <a:ext cx="2625685" cy="815340"/>
          </a:xfrm>
          <a:prstGeom prst="rect">
            <a:avLst/>
          </a:prstGeom>
        </p:spPr>
        <p:txBody>
          <a:bodyPr anchor="t" rtlCol="false" tIns="0" lIns="0" bIns="0" rIns="0">
            <a:spAutoFit/>
          </a:bodyPr>
          <a:lstStyle/>
          <a:p>
            <a:pPr algn="ctr">
              <a:lnSpc>
                <a:spcPts val="3359"/>
              </a:lnSpc>
            </a:pPr>
            <a:r>
              <a:rPr lang="en-US" sz="2400">
                <a:solidFill>
                  <a:srgbClr val="16244D"/>
                </a:solidFill>
                <a:latin typeface="Canva Sans"/>
                <a:ea typeface="Canva Sans"/>
                <a:cs typeface="Canva Sans"/>
                <a:sym typeface="Canva Sans"/>
              </a:rPr>
              <a:t>output of fine-tuned model</a:t>
            </a:r>
          </a:p>
        </p:txBody>
      </p:sp>
      <p:grpSp>
        <p:nvGrpSpPr>
          <p:cNvPr name="Group 44" id="44"/>
          <p:cNvGrpSpPr/>
          <p:nvPr/>
        </p:nvGrpSpPr>
        <p:grpSpPr>
          <a:xfrm rot="0">
            <a:off x="14031937" y="7525607"/>
            <a:ext cx="1418876" cy="400350"/>
            <a:chOff x="0" y="0"/>
            <a:chExt cx="1734859" cy="489508"/>
          </a:xfrm>
        </p:grpSpPr>
        <p:sp>
          <p:nvSpPr>
            <p:cNvPr name="Freeform 45" id="45"/>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46" id="46"/>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39232" y="845474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15434" y="3759895"/>
            <a:ext cx="12064070" cy="2618853"/>
          </a:xfrm>
          <a:prstGeom prst="rect">
            <a:avLst/>
          </a:prstGeom>
        </p:spPr>
        <p:txBody>
          <a:bodyPr anchor="t" rtlCol="false" tIns="0" lIns="0" bIns="0" rIns="0">
            <a:spAutoFit/>
          </a:bodyPr>
          <a:lstStyle/>
          <a:p>
            <a:pPr algn="ctr">
              <a:lnSpc>
                <a:spcPts val="10528"/>
              </a:lnSpc>
            </a:pPr>
            <a:r>
              <a:rPr lang="en-US" sz="7520">
                <a:solidFill>
                  <a:srgbClr val="16244D"/>
                </a:solidFill>
                <a:latin typeface="Canva Sans"/>
                <a:ea typeface="Canva Sans"/>
                <a:cs typeface="Canva Sans"/>
                <a:sym typeface="Canva Sans"/>
              </a:rPr>
              <a:t>Large Language Model Architecture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443779" y="1028700"/>
            <a:ext cx="4820697" cy="7640350"/>
          </a:xfrm>
          <a:custGeom>
            <a:avLst/>
            <a:gdLst/>
            <a:ahLst/>
            <a:cxnLst/>
            <a:rect r="r" b="b" t="t" l="l"/>
            <a:pathLst>
              <a:path h="7640350" w="4820697">
                <a:moveTo>
                  <a:pt x="0" y="0"/>
                </a:moveTo>
                <a:lnTo>
                  <a:pt x="4820698" y="0"/>
                </a:lnTo>
                <a:lnTo>
                  <a:pt x="4820698" y="7640350"/>
                </a:lnTo>
                <a:lnTo>
                  <a:pt x="0" y="7640350"/>
                </a:lnTo>
                <a:lnTo>
                  <a:pt x="0" y="0"/>
                </a:lnTo>
                <a:close/>
              </a:path>
            </a:pathLst>
          </a:custGeom>
          <a:blipFill>
            <a:blip r:embed="rId2"/>
            <a:stretch>
              <a:fillRect l="0" t="0" r="0" b="0"/>
            </a:stretch>
          </a:blipFill>
        </p:spPr>
      </p:sp>
      <p:grpSp>
        <p:nvGrpSpPr>
          <p:cNvPr name="Group 3" id="3"/>
          <p:cNvGrpSpPr/>
          <p:nvPr/>
        </p:nvGrpSpPr>
        <p:grpSpPr>
          <a:xfrm rot="0">
            <a:off x="9790937" y="2420105"/>
            <a:ext cx="4390529" cy="5499020"/>
            <a:chOff x="0" y="0"/>
            <a:chExt cx="1156353" cy="1448302"/>
          </a:xfrm>
        </p:grpSpPr>
        <p:sp>
          <p:nvSpPr>
            <p:cNvPr name="Freeform 4" id="4"/>
            <p:cNvSpPr/>
            <p:nvPr/>
          </p:nvSpPr>
          <p:spPr>
            <a:xfrm flipH="false" flipV="false" rot="0">
              <a:off x="0" y="0"/>
              <a:ext cx="1156353" cy="1448302"/>
            </a:xfrm>
            <a:custGeom>
              <a:avLst/>
              <a:gdLst/>
              <a:ahLst/>
              <a:cxnLst/>
              <a:rect r="r" b="b" t="t" l="l"/>
              <a:pathLst>
                <a:path h="1448302" w="1156353">
                  <a:moveTo>
                    <a:pt x="89929" y="0"/>
                  </a:moveTo>
                  <a:lnTo>
                    <a:pt x="1066424" y="0"/>
                  </a:lnTo>
                  <a:cubicBezTo>
                    <a:pt x="1090275" y="0"/>
                    <a:pt x="1113149" y="9475"/>
                    <a:pt x="1130014" y="26340"/>
                  </a:cubicBezTo>
                  <a:cubicBezTo>
                    <a:pt x="1146879" y="43205"/>
                    <a:pt x="1156353" y="66079"/>
                    <a:pt x="1156353" y="89929"/>
                  </a:cubicBezTo>
                  <a:lnTo>
                    <a:pt x="1156353" y="1358372"/>
                  </a:lnTo>
                  <a:cubicBezTo>
                    <a:pt x="1156353" y="1382223"/>
                    <a:pt x="1146879" y="1405097"/>
                    <a:pt x="1130014" y="1421962"/>
                  </a:cubicBezTo>
                  <a:cubicBezTo>
                    <a:pt x="1113149" y="1438827"/>
                    <a:pt x="1090275" y="1448302"/>
                    <a:pt x="1066424" y="1448302"/>
                  </a:cubicBezTo>
                  <a:lnTo>
                    <a:pt x="89929" y="1448302"/>
                  </a:lnTo>
                  <a:cubicBezTo>
                    <a:pt x="40263" y="1448302"/>
                    <a:pt x="0" y="1408039"/>
                    <a:pt x="0" y="1358372"/>
                  </a:cubicBezTo>
                  <a:lnTo>
                    <a:pt x="0" y="89929"/>
                  </a:lnTo>
                  <a:cubicBezTo>
                    <a:pt x="0" y="66079"/>
                    <a:pt x="9475" y="43205"/>
                    <a:pt x="26340" y="26340"/>
                  </a:cubicBezTo>
                  <a:cubicBezTo>
                    <a:pt x="43205" y="9475"/>
                    <a:pt x="66079" y="0"/>
                    <a:pt x="89929" y="0"/>
                  </a:cubicBezTo>
                  <a:close/>
                </a:path>
              </a:pathLst>
            </a:custGeom>
            <a:solidFill>
              <a:srgbClr val="FFFFFF"/>
            </a:solidFill>
            <a:ln w="66675" cap="rnd">
              <a:solidFill>
                <a:srgbClr val="090767"/>
              </a:solidFill>
              <a:prstDash val="solid"/>
              <a:round/>
            </a:ln>
          </p:spPr>
        </p:sp>
        <p:sp>
          <p:nvSpPr>
            <p:cNvPr name="TextBox 5" id="5"/>
            <p:cNvSpPr txBox="true"/>
            <p:nvPr/>
          </p:nvSpPr>
          <p:spPr>
            <a:xfrm>
              <a:off x="0" y="-38100"/>
              <a:ext cx="1156353" cy="1486402"/>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480584" y="2658410"/>
            <a:ext cx="3471000" cy="5022409"/>
          </a:xfrm>
          <a:custGeom>
            <a:avLst/>
            <a:gdLst/>
            <a:ahLst/>
            <a:cxnLst/>
            <a:rect r="r" b="b" t="t" l="l"/>
            <a:pathLst>
              <a:path h="5022409" w="3471000">
                <a:moveTo>
                  <a:pt x="0" y="0"/>
                </a:moveTo>
                <a:lnTo>
                  <a:pt x="3471000" y="0"/>
                </a:lnTo>
                <a:lnTo>
                  <a:pt x="3471000" y="5022409"/>
                </a:lnTo>
                <a:lnTo>
                  <a:pt x="0" y="5022409"/>
                </a:lnTo>
                <a:lnTo>
                  <a:pt x="0" y="0"/>
                </a:lnTo>
                <a:close/>
              </a:path>
            </a:pathLst>
          </a:custGeom>
          <a:blipFill>
            <a:blip r:embed="rId3"/>
            <a:stretch>
              <a:fillRect l="0" t="0" r="-6131" b="0"/>
            </a:stretch>
          </a:blipFill>
        </p:spPr>
      </p:sp>
      <p:sp>
        <p:nvSpPr>
          <p:cNvPr name="AutoShape 7" id="7"/>
          <p:cNvSpPr/>
          <p:nvPr/>
        </p:nvSpPr>
        <p:spPr>
          <a:xfrm>
            <a:off x="6269370" y="5640321"/>
            <a:ext cx="3323952" cy="0"/>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10250701" y="8151980"/>
            <a:ext cx="3930765" cy="517070"/>
          </a:xfrm>
          <a:prstGeom prst="rect">
            <a:avLst/>
          </a:prstGeom>
        </p:spPr>
        <p:txBody>
          <a:bodyPr anchor="t" rtlCol="false" tIns="0" lIns="0" bIns="0" rIns="0">
            <a:spAutoFit/>
          </a:bodyPr>
          <a:lstStyle/>
          <a:p>
            <a:pPr algn="ctr">
              <a:lnSpc>
                <a:spcPts val="4261"/>
              </a:lnSpc>
            </a:pPr>
            <a:r>
              <a:rPr lang="en-US" sz="3043">
                <a:solidFill>
                  <a:srgbClr val="000000"/>
                </a:solidFill>
                <a:latin typeface="Canva Sans"/>
                <a:ea typeface="Canva Sans"/>
                <a:cs typeface="Canva Sans"/>
                <a:sym typeface="Canva Sans"/>
              </a:rPr>
              <a:t>Attention Block</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245669" y="6626355"/>
            <a:ext cx="4549459" cy="3086100"/>
            <a:chOff x="0" y="0"/>
            <a:chExt cx="1198211" cy="812800"/>
          </a:xfrm>
        </p:grpSpPr>
        <p:sp>
          <p:nvSpPr>
            <p:cNvPr name="Freeform 3" id="3"/>
            <p:cNvSpPr/>
            <p:nvPr/>
          </p:nvSpPr>
          <p:spPr>
            <a:xfrm flipH="false" flipV="false" rot="0">
              <a:off x="0" y="0"/>
              <a:ext cx="1198211" cy="812800"/>
            </a:xfrm>
            <a:custGeom>
              <a:avLst/>
              <a:gdLst/>
              <a:ahLst/>
              <a:cxnLst/>
              <a:rect r="r" b="b" t="t" l="l"/>
              <a:pathLst>
                <a:path h="812800" w="1198211">
                  <a:moveTo>
                    <a:pt x="0" y="0"/>
                  </a:moveTo>
                  <a:lnTo>
                    <a:pt x="1198211" y="0"/>
                  </a:lnTo>
                  <a:lnTo>
                    <a:pt x="1198211" y="812800"/>
                  </a:lnTo>
                  <a:lnTo>
                    <a:pt x="0" y="812800"/>
                  </a:lnTo>
                  <a:close/>
                </a:path>
              </a:pathLst>
            </a:custGeom>
            <a:solidFill>
              <a:srgbClr val="919293"/>
            </a:solidFill>
            <a:ln w="57150" cap="sq">
              <a:solidFill>
                <a:srgbClr val="000000"/>
              </a:solidFill>
              <a:prstDash val="solid"/>
              <a:miter/>
            </a:ln>
          </p:spPr>
        </p:sp>
        <p:sp>
          <p:nvSpPr>
            <p:cNvPr name="TextBox 4" id="4"/>
            <p:cNvSpPr txBox="true"/>
            <p:nvPr/>
          </p:nvSpPr>
          <p:spPr>
            <a:xfrm>
              <a:off x="0" y="-66675"/>
              <a:ext cx="1198211" cy="879475"/>
            </a:xfrm>
            <a:prstGeom prst="rect">
              <a:avLst/>
            </a:prstGeom>
          </p:spPr>
          <p:txBody>
            <a:bodyPr anchor="ctr" rtlCol="false" tIns="50800" lIns="50800" bIns="50800" rIns="50800"/>
            <a:lstStyle/>
            <a:p>
              <a:pPr algn="ctr">
                <a:lnSpc>
                  <a:spcPts val="4759"/>
                </a:lnSpc>
              </a:pPr>
              <a:r>
                <a:rPr lang="en-US" sz="3399">
                  <a:solidFill>
                    <a:srgbClr val="000000"/>
                  </a:solidFill>
                  <a:latin typeface="Open Sauce"/>
                  <a:ea typeface="Open Sauce"/>
                  <a:cs typeface="Open Sauce"/>
                  <a:sym typeface="Open Sauce"/>
                </a:rPr>
                <a:t>LoRa Configuration</a:t>
              </a:r>
            </a:p>
          </p:txBody>
        </p:sp>
      </p:grpSp>
      <p:sp>
        <p:nvSpPr>
          <p:cNvPr name="TextBox 5" id="5"/>
          <p:cNvSpPr txBox="true"/>
          <p:nvPr/>
        </p:nvSpPr>
        <p:spPr>
          <a:xfrm rot="0">
            <a:off x="576451" y="348615"/>
            <a:ext cx="9686320"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Preparing the Trainer </a:t>
            </a:r>
          </a:p>
        </p:txBody>
      </p:sp>
      <p:grpSp>
        <p:nvGrpSpPr>
          <p:cNvPr name="Group 6" id="6"/>
          <p:cNvGrpSpPr/>
          <p:nvPr/>
        </p:nvGrpSpPr>
        <p:grpSpPr>
          <a:xfrm rot="0">
            <a:off x="9809163" y="6626355"/>
            <a:ext cx="4443033" cy="3086100"/>
            <a:chOff x="0" y="0"/>
            <a:chExt cx="1170182" cy="812800"/>
          </a:xfrm>
        </p:grpSpPr>
        <p:sp>
          <p:nvSpPr>
            <p:cNvPr name="Freeform 7" id="7"/>
            <p:cNvSpPr/>
            <p:nvPr/>
          </p:nvSpPr>
          <p:spPr>
            <a:xfrm flipH="false" flipV="false" rot="0">
              <a:off x="0" y="0"/>
              <a:ext cx="1170182" cy="812800"/>
            </a:xfrm>
            <a:custGeom>
              <a:avLst/>
              <a:gdLst/>
              <a:ahLst/>
              <a:cxnLst/>
              <a:rect r="r" b="b" t="t" l="l"/>
              <a:pathLst>
                <a:path h="812800" w="1170182">
                  <a:moveTo>
                    <a:pt x="0" y="0"/>
                  </a:moveTo>
                  <a:lnTo>
                    <a:pt x="1170182" y="0"/>
                  </a:lnTo>
                  <a:lnTo>
                    <a:pt x="1170182" y="812800"/>
                  </a:lnTo>
                  <a:lnTo>
                    <a:pt x="0" y="812800"/>
                  </a:lnTo>
                  <a:close/>
                </a:path>
              </a:pathLst>
            </a:custGeom>
            <a:solidFill>
              <a:srgbClr val="919293"/>
            </a:solidFill>
            <a:ln w="57150" cap="sq">
              <a:solidFill>
                <a:srgbClr val="000000"/>
              </a:solidFill>
              <a:prstDash val="solid"/>
              <a:miter/>
            </a:ln>
          </p:spPr>
        </p:sp>
        <p:sp>
          <p:nvSpPr>
            <p:cNvPr name="TextBox 8" id="8"/>
            <p:cNvSpPr txBox="true"/>
            <p:nvPr/>
          </p:nvSpPr>
          <p:spPr>
            <a:xfrm>
              <a:off x="0" y="-66675"/>
              <a:ext cx="1170182" cy="879475"/>
            </a:xfrm>
            <a:prstGeom prst="rect">
              <a:avLst/>
            </a:prstGeom>
          </p:spPr>
          <p:txBody>
            <a:bodyPr anchor="ctr" rtlCol="false" tIns="50800" lIns="50800" bIns="50800" rIns="50800"/>
            <a:lstStyle/>
            <a:p>
              <a:pPr algn="ctr">
                <a:lnSpc>
                  <a:spcPts val="4759"/>
                </a:lnSpc>
              </a:pPr>
              <a:r>
                <a:rPr lang="en-US" sz="3399">
                  <a:solidFill>
                    <a:srgbClr val="000000"/>
                  </a:solidFill>
                  <a:latin typeface="Open Sauce"/>
                  <a:ea typeface="Open Sauce"/>
                  <a:cs typeface="Open Sauce"/>
                  <a:sym typeface="Open Sauce"/>
                </a:rPr>
                <a:t>Load Dataset</a:t>
              </a:r>
            </a:p>
          </p:txBody>
        </p:sp>
      </p:grpSp>
      <p:grpSp>
        <p:nvGrpSpPr>
          <p:cNvPr name="Group 9" id="9"/>
          <p:cNvGrpSpPr/>
          <p:nvPr/>
        </p:nvGrpSpPr>
        <p:grpSpPr>
          <a:xfrm rot="0">
            <a:off x="2245669" y="2711183"/>
            <a:ext cx="4549459" cy="3086100"/>
            <a:chOff x="0" y="0"/>
            <a:chExt cx="1198211" cy="812800"/>
          </a:xfrm>
        </p:grpSpPr>
        <p:sp>
          <p:nvSpPr>
            <p:cNvPr name="Freeform 10" id="10"/>
            <p:cNvSpPr/>
            <p:nvPr/>
          </p:nvSpPr>
          <p:spPr>
            <a:xfrm flipH="false" flipV="false" rot="0">
              <a:off x="0" y="0"/>
              <a:ext cx="1198211" cy="812800"/>
            </a:xfrm>
            <a:custGeom>
              <a:avLst/>
              <a:gdLst/>
              <a:ahLst/>
              <a:cxnLst/>
              <a:rect r="r" b="b" t="t" l="l"/>
              <a:pathLst>
                <a:path h="812800" w="1198211">
                  <a:moveTo>
                    <a:pt x="0" y="0"/>
                  </a:moveTo>
                  <a:lnTo>
                    <a:pt x="1198211" y="0"/>
                  </a:lnTo>
                  <a:lnTo>
                    <a:pt x="1198211" y="812800"/>
                  </a:lnTo>
                  <a:lnTo>
                    <a:pt x="0" y="812800"/>
                  </a:lnTo>
                  <a:close/>
                </a:path>
              </a:pathLst>
            </a:custGeom>
            <a:solidFill>
              <a:srgbClr val="919293"/>
            </a:solidFill>
            <a:ln w="57150" cap="sq">
              <a:solidFill>
                <a:srgbClr val="000000"/>
              </a:solidFill>
              <a:prstDash val="solid"/>
              <a:miter/>
            </a:ln>
          </p:spPr>
        </p:sp>
        <p:sp>
          <p:nvSpPr>
            <p:cNvPr name="TextBox 11" id="11"/>
            <p:cNvSpPr txBox="true"/>
            <p:nvPr/>
          </p:nvSpPr>
          <p:spPr>
            <a:xfrm>
              <a:off x="0" y="-66675"/>
              <a:ext cx="1198211" cy="879475"/>
            </a:xfrm>
            <a:prstGeom prst="rect">
              <a:avLst/>
            </a:prstGeom>
          </p:spPr>
          <p:txBody>
            <a:bodyPr anchor="ctr" rtlCol="false" tIns="50800" lIns="50800" bIns="50800" rIns="50800"/>
            <a:lstStyle/>
            <a:p>
              <a:pPr algn="ctr">
                <a:lnSpc>
                  <a:spcPts val="4759"/>
                </a:lnSpc>
              </a:pPr>
              <a:r>
                <a:rPr lang="en-US" sz="3399">
                  <a:solidFill>
                    <a:srgbClr val="000000"/>
                  </a:solidFill>
                  <a:latin typeface="Open Sauce"/>
                  <a:ea typeface="Open Sauce"/>
                  <a:cs typeface="Open Sauce"/>
                  <a:sym typeface="Open Sauce"/>
                </a:rPr>
                <a:t>Tokenizer</a:t>
              </a:r>
            </a:p>
          </p:txBody>
        </p:sp>
      </p:grpSp>
      <p:grpSp>
        <p:nvGrpSpPr>
          <p:cNvPr name="Group 12" id="12"/>
          <p:cNvGrpSpPr/>
          <p:nvPr/>
        </p:nvGrpSpPr>
        <p:grpSpPr>
          <a:xfrm rot="0">
            <a:off x="9809163" y="2711183"/>
            <a:ext cx="4443033" cy="3086100"/>
            <a:chOff x="0" y="0"/>
            <a:chExt cx="1170182" cy="812800"/>
          </a:xfrm>
        </p:grpSpPr>
        <p:sp>
          <p:nvSpPr>
            <p:cNvPr name="Freeform 13" id="13"/>
            <p:cNvSpPr/>
            <p:nvPr/>
          </p:nvSpPr>
          <p:spPr>
            <a:xfrm flipH="false" flipV="false" rot="0">
              <a:off x="0" y="0"/>
              <a:ext cx="1170182" cy="812800"/>
            </a:xfrm>
            <a:custGeom>
              <a:avLst/>
              <a:gdLst/>
              <a:ahLst/>
              <a:cxnLst/>
              <a:rect r="r" b="b" t="t" l="l"/>
              <a:pathLst>
                <a:path h="812800" w="1170182">
                  <a:moveTo>
                    <a:pt x="0" y="0"/>
                  </a:moveTo>
                  <a:lnTo>
                    <a:pt x="1170182" y="0"/>
                  </a:lnTo>
                  <a:lnTo>
                    <a:pt x="1170182" y="812800"/>
                  </a:lnTo>
                  <a:lnTo>
                    <a:pt x="0" y="812800"/>
                  </a:lnTo>
                  <a:close/>
                </a:path>
              </a:pathLst>
            </a:custGeom>
            <a:solidFill>
              <a:srgbClr val="919293"/>
            </a:solidFill>
            <a:ln w="57150" cap="sq">
              <a:solidFill>
                <a:srgbClr val="000000"/>
              </a:solidFill>
              <a:prstDash val="solid"/>
              <a:miter/>
            </a:ln>
          </p:spPr>
        </p:sp>
        <p:sp>
          <p:nvSpPr>
            <p:cNvPr name="TextBox 14" id="14"/>
            <p:cNvSpPr txBox="true"/>
            <p:nvPr/>
          </p:nvSpPr>
          <p:spPr>
            <a:xfrm>
              <a:off x="0" y="-66675"/>
              <a:ext cx="1170182" cy="879475"/>
            </a:xfrm>
            <a:prstGeom prst="rect">
              <a:avLst/>
            </a:prstGeom>
          </p:spPr>
          <p:txBody>
            <a:bodyPr anchor="ctr" rtlCol="false" tIns="50800" lIns="50800" bIns="50800" rIns="50800"/>
            <a:lstStyle/>
            <a:p>
              <a:pPr algn="ctr">
                <a:lnSpc>
                  <a:spcPts val="4759"/>
                </a:lnSpc>
              </a:pPr>
              <a:r>
                <a:rPr lang="en-US" sz="3399">
                  <a:solidFill>
                    <a:srgbClr val="000000"/>
                  </a:solidFill>
                  <a:latin typeface="Open Sauce"/>
                  <a:ea typeface="Open Sauce"/>
                  <a:cs typeface="Open Sauce"/>
                  <a:sym typeface="Open Sauce"/>
                </a:rPr>
                <a:t>Quantization</a:t>
              </a:r>
            </a:p>
          </p:txBody>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556730" y="6017007"/>
            <a:ext cx="423685" cy="1050672"/>
            <a:chOff x="0" y="0"/>
            <a:chExt cx="596354" cy="1478864"/>
          </a:xfrm>
        </p:grpSpPr>
        <p:sp>
          <p:nvSpPr>
            <p:cNvPr name="Freeform 3" id="3"/>
            <p:cNvSpPr/>
            <p:nvPr/>
          </p:nvSpPr>
          <p:spPr>
            <a:xfrm flipH="false" flipV="false" rot="0">
              <a:off x="0" y="0"/>
              <a:ext cx="596354" cy="1478864"/>
            </a:xfrm>
            <a:custGeom>
              <a:avLst/>
              <a:gdLst/>
              <a:ahLst/>
              <a:cxnLst/>
              <a:rect r="r" b="b" t="t" l="l"/>
              <a:pathLst>
                <a:path h="1478864" w="596354">
                  <a:moveTo>
                    <a:pt x="298177" y="1478864"/>
                  </a:moveTo>
                  <a:lnTo>
                    <a:pt x="0" y="1072464"/>
                  </a:lnTo>
                  <a:lnTo>
                    <a:pt x="203200" y="1072464"/>
                  </a:lnTo>
                  <a:lnTo>
                    <a:pt x="203200" y="0"/>
                  </a:lnTo>
                  <a:lnTo>
                    <a:pt x="393154" y="0"/>
                  </a:lnTo>
                  <a:lnTo>
                    <a:pt x="393154" y="1072464"/>
                  </a:lnTo>
                  <a:lnTo>
                    <a:pt x="596354" y="1072464"/>
                  </a:lnTo>
                  <a:lnTo>
                    <a:pt x="298177" y="1478864"/>
                  </a:lnTo>
                  <a:close/>
                </a:path>
              </a:pathLst>
            </a:custGeom>
            <a:solidFill>
              <a:srgbClr val="16244D"/>
            </a:solidFill>
          </p:spPr>
        </p:sp>
        <p:sp>
          <p:nvSpPr>
            <p:cNvPr name="TextBox 4" id="4"/>
            <p:cNvSpPr txBox="true"/>
            <p:nvPr/>
          </p:nvSpPr>
          <p:spPr>
            <a:xfrm>
              <a:off x="203200" y="-38100"/>
              <a:ext cx="189954" cy="1415364"/>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37335" y="7386771"/>
            <a:ext cx="3944989" cy="2267646"/>
            <a:chOff x="0" y="0"/>
            <a:chExt cx="1039010" cy="597240"/>
          </a:xfrm>
        </p:grpSpPr>
        <p:sp>
          <p:nvSpPr>
            <p:cNvPr name="Freeform 6" id="6"/>
            <p:cNvSpPr/>
            <p:nvPr/>
          </p:nvSpPr>
          <p:spPr>
            <a:xfrm flipH="false" flipV="false" rot="0">
              <a:off x="0" y="0"/>
              <a:ext cx="1039010" cy="597240"/>
            </a:xfrm>
            <a:custGeom>
              <a:avLst/>
              <a:gdLst/>
              <a:ahLst/>
              <a:cxnLst/>
              <a:rect r="r" b="b" t="t" l="l"/>
              <a:pathLst>
                <a:path h="597240" w="1039010">
                  <a:moveTo>
                    <a:pt x="0" y="0"/>
                  </a:moveTo>
                  <a:lnTo>
                    <a:pt x="1039010" y="0"/>
                  </a:lnTo>
                  <a:lnTo>
                    <a:pt x="1039010" y="597240"/>
                  </a:lnTo>
                  <a:lnTo>
                    <a:pt x="0" y="597240"/>
                  </a:lnTo>
                  <a:close/>
                </a:path>
              </a:pathLst>
            </a:custGeom>
            <a:solidFill>
              <a:srgbClr val="FFFFFF"/>
            </a:solidFill>
            <a:ln w="38100" cap="sq">
              <a:solidFill>
                <a:srgbClr val="000000"/>
              </a:solidFill>
              <a:prstDash val="solid"/>
              <a:miter/>
            </a:ln>
          </p:spPr>
        </p:sp>
        <p:sp>
          <p:nvSpPr>
            <p:cNvPr name="TextBox 7" id="7"/>
            <p:cNvSpPr txBox="true"/>
            <p:nvPr/>
          </p:nvSpPr>
          <p:spPr>
            <a:xfrm>
              <a:off x="0" y="-57150"/>
              <a:ext cx="1039010" cy="654390"/>
            </a:xfrm>
            <a:prstGeom prst="rect">
              <a:avLst/>
            </a:prstGeom>
          </p:spPr>
          <p:txBody>
            <a:bodyPr anchor="ctr" rtlCol="false" tIns="50800" lIns="50800" bIns="50800" rIns="50800"/>
            <a:lstStyle/>
            <a:p>
              <a:pPr algn="ctr">
                <a:lnSpc>
                  <a:spcPts val="4060"/>
                </a:lnSpc>
              </a:pPr>
              <a:r>
                <a:rPr lang="en-US" sz="2900">
                  <a:solidFill>
                    <a:srgbClr val="000000"/>
                  </a:solidFill>
                  <a:latin typeface="Open Sauce"/>
                  <a:ea typeface="Open Sauce"/>
                  <a:cs typeface="Open Sauce"/>
                  <a:sym typeface="Open Sauce"/>
                </a:rPr>
                <a:t>Auto Tokenizer</a:t>
              </a:r>
            </a:p>
          </p:txBody>
        </p:sp>
      </p:grpSp>
      <p:grpSp>
        <p:nvGrpSpPr>
          <p:cNvPr name="Group 8" id="8"/>
          <p:cNvGrpSpPr/>
          <p:nvPr/>
        </p:nvGrpSpPr>
        <p:grpSpPr>
          <a:xfrm rot="0">
            <a:off x="9580160" y="5345430"/>
            <a:ext cx="2754260" cy="762000"/>
            <a:chOff x="0" y="0"/>
            <a:chExt cx="725402" cy="200691"/>
          </a:xfrm>
        </p:grpSpPr>
        <p:sp>
          <p:nvSpPr>
            <p:cNvPr name="Freeform 9" id="9"/>
            <p:cNvSpPr/>
            <p:nvPr/>
          </p:nvSpPr>
          <p:spPr>
            <a:xfrm flipH="false" flipV="false" rot="0">
              <a:off x="0" y="0"/>
              <a:ext cx="725402" cy="200691"/>
            </a:xfrm>
            <a:custGeom>
              <a:avLst/>
              <a:gdLst/>
              <a:ahLst/>
              <a:cxnLst/>
              <a:rect r="r" b="b" t="t" l="l"/>
              <a:pathLst>
                <a:path h="200691" w="725402">
                  <a:moveTo>
                    <a:pt x="0" y="0"/>
                  </a:moveTo>
                  <a:lnTo>
                    <a:pt x="725402" y="0"/>
                  </a:lnTo>
                  <a:lnTo>
                    <a:pt x="725402" y="200691"/>
                  </a:lnTo>
                  <a:lnTo>
                    <a:pt x="0" y="200691"/>
                  </a:lnTo>
                  <a:close/>
                </a:path>
              </a:pathLst>
            </a:custGeom>
            <a:solidFill>
              <a:srgbClr val="FFFFFF"/>
            </a:solidFill>
            <a:ln w="38100" cap="sq">
              <a:solidFill>
                <a:srgbClr val="000000"/>
              </a:solidFill>
              <a:prstDash val="solid"/>
              <a:miter/>
            </a:ln>
          </p:spPr>
        </p:sp>
        <p:sp>
          <p:nvSpPr>
            <p:cNvPr name="TextBox 10" id="10"/>
            <p:cNvSpPr txBox="true"/>
            <p:nvPr/>
          </p:nvSpPr>
          <p:spPr>
            <a:xfrm>
              <a:off x="0" y="-47625"/>
              <a:ext cx="725402"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LLM</a:t>
              </a:r>
            </a:p>
          </p:txBody>
        </p:sp>
      </p:grpSp>
      <p:grpSp>
        <p:nvGrpSpPr>
          <p:cNvPr name="Group 11" id="11"/>
          <p:cNvGrpSpPr/>
          <p:nvPr/>
        </p:nvGrpSpPr>
        <p:grpSpPr>
          <a:xfrm rot="0">
            <a:off x="12334420" y="8887649"/>
            <a:ext cx="1744807" cy="762000"/>
            <a:chOff x="0" y="0"/>
            <a:chExt cx="459538" cy="200691"/>
          </a:xfrm>
        </p:grpSpPr>
        <p:sp>
          <p:nvSpPr>
            <p:cNvPr name="Freeform 12" id="12"/>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13" id="13"/>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ring</a:t>
              </a:r>
            </a:p>
          </p:txBody>
        </p:sp>
      </p:grpSp>
      <p:grpSp>
        <p:nvGrpSpPr>
          <p:cNvPr name="Group 14" id="14"/>
          <p:cNvGrpSpPr/>
          <p:nvPr/>
        </p:nvGrpSpPr>
        <p:grpSpPr>
          <a:xfrm rot="0">
            <a:off x="7424892" y="8887649"/>
            <a:ext cx="1744807" cy="762000"/>
            <a:chOff x="0" y="0"/>
            <a:chExt cx="459538" cy="200691"/>
          </a:xfrm>
        </p:grpSpPr>
        <p:sp>
          <p:nvSpPr>
            <p:cNvPr name="Freeform 15" id="15"/>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16" id="16"/>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Generate</a:t>
              </a:r>
            </a:p>
          </p:txBody>
        </p:sp>
      </p:grpSp>
      <p:grpSp>
        <p:nvGrpSpPr>
          <p:cNvPr name="Group 17" id="17"/>
          <p:cNvGrpSpPr/>
          <p:nvPr/>
        </p:nvGrpSpPr>
        <p:grpSpPr>
          <a:xfrm rot="0">
            <a:off x="9993982" y="7386771"/>
            <a:ext cx="1744807" cy="762000"/>
            <a:chOff x="0" y="0"/>
            <a:chExt cx="459538" cy="200691"/>
          </a:xfrm>
        </p:grpSpPr>
        <p:sp>
          <p:nvSpPr>
            <p:cNvPr name="Freeform 18" id="18"/>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19" id="19"/>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30</a:t>
              </a:r>
            </a:p>
          </p:txBody>
        </p:sp>
      </p:grpSp>
      <p:grpSp>
        <p:nvGrpSpPr>
          <p:cNvPr name="Group 20" id="20"/>
          <p:cNvGrpSpPr/>
          <p:nvPr/>
        </p:nvGrpSpPr>
        <p:grpSpPr>
          <a:xfrm rot="0">
            <a:off x="7424892" y="7382004"/>
            <a:ext cx="1744807" cy="762000"/>
            <a:chOff x="0" y="0"/>
            <a:chExt cx="459538" cy="200691"/>
          </a:xfrm>
        </p:grpSpPr>
        <p:sp>
          <p:nvSpPr>
            <p:cNvPr name="Freeform 21" id="21"/>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22" id="22"/>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165</a:t>
              </a:r>
            </a:p>
          </p:txBody>
        </p:sp>
      </p:grpSp>
      <p:grpSp>
        <p:nvGrpSpPr>
          <p:cNvPr name="Group 23" id="23"/>
          <p:cNvGrpSpPr/>
          <p:nvPr/>
        </p:nvGrpSpPr>
        <p:grpSpPr>
          <a:xfrm rot="0">
            <a:off x="9993982" y="8887649"/>
            <a:ext cx="1744807" cy="762000"/>
            <a:chOff x="0" y="0"/>
            <a:chExt cx="459538" cy="200691"/>
          </a:xfrm>
        </p:grpSpPr>
        <p:sp>
          <p:nvSpPr>
            <p:cNvPr name="Freeform 24" id="24"/>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25" id="25"/>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a</a:t>
              </a:r>
            </a:p>
          </p:txBody>
        </p:sp>
      </p:grpSp>
      <p:grpSp>
        <p:nvGrpSpPr>
          <p:cNvPr name="Group 26" id="26"/>
          <p:cNvGrpSpPr/>
          <p:nvPr/>
        </p:nvGrpSpPr>
        <p:grpSpPr>
          <a:xfrm rot="0">
            <a:off x="12334420" y="7382004"/>
            <a:ext cx="1744807" cy="762000"/>
            <a:chOff x="0" y="0"/>
            <a:chExt cx="459538" cy="200691"/>
          </a:xfrm>
        </p:grpSpPr>
        <p:sp>
          <p:nvSpPr>
            <p:cNvPr name="Freeform 27" id="27"/>
            <p:cNvSpPr/>
            <p:nvPr/>
          </p:nvSpPr>
          <p:spPr>
            <a:xfrm flipH="false" flipV="false" rot="0">
              <a:off x="0" y="0"/>
              <a:ext cx="459538" cy="200691"/>
            </a:xfrm>
            <a:custGeom>
              <a:avLst/>
              <a:gdLst/>
              <a:ahLst/>
              <a:cxnLst/>
              <a:rect r="r" b="b" t="t" l="l"/>
              <a:pathLst>
                <a:path h="200691" w="459538">
                  <a:moveTo>
                    <a:pt x="0" y="0"/>
                  </a:moveTo>
                  <a:lnTo>
                    <a:pt x="459538" y="0"/>
                  </a:lnTo>
                  <a:lnTo>
                    <a:pt x="459538" y="200691"/>
                  </a:lnTo>
                  <a:lnTo>
                    <a:pt x="0" y="200691"/>
                  </a:lnTo>
                  <a:close/>
                </a:path>
              </a:pathLst>
            </a:custGeom>
            <a:solidFill>
              <a:srgbClr val="FFFFFF"/>
            </a:solidFill>
            <a:ln w="38100" cap="sq">
              <a:solidFill>
                <a:srgbClr val="000000"/>
              </a:solidFill>
              <a:prstDash val="solid"/>
              <a:miter/>
            </a:ln>
          </p:spPr>
        </p:sp>
        <p:sp>
          <p:nvSpPr>
            <p:cNvPr name="TextBox 28" id="28"/>
            <p:cNvSpPr txBox="true"/>
            <p:nvPr/>
          </p:nvSpPr>
          <p:spPr>
            <a:xfrm>
              <a:off x="0" y="-47625"/>
              <a:ext cx="459538" cy="248316"/>
            </a:xfrm>
            <a:prstGeom prst="rect">
              <a:avLst/>
            </a:prstGeom>
          </p:spPr>
          <p:txBody>
            <a:bodyPr anchor="ctr" rtlCol="false" tIns="50800" lIns="50800" bIns="50800" rIns="50800"/>
            <a:lstStyle/>
            <a:p>
              <a:pPr algn="ctr">
                <a:lnSpc>
                  <a:spcPts val="3360"/>
                </a:lnSpc>
              </a:pPr>
              <a:r>
                <a:rPr lang="en-US" sz="2400">
                  <a:solidFill>
                    <a:srgbClr val="000000"/>
                  </a:solidFill>
                  <a:latin typeface="Open Sauce"/>
                  <a:ea typeface="Open Sauce"/>
                  <a:cs typeface="Open Sauce"/>
                  <a:sym typeface="Open Sauce"/>
                </a:rPr>
                <a:t>30</a:t>
              </a:r>
            </a:p>
          </p:txBody>
        </p:sp>
      </p:grpSp>
      <p:grpSp>
        <p:nvGrpSpPr>
          <p:cNvPr name="Group 29" id="29"/>
          <p:cNvGrpSpPr/>
          <p:nvPr/>
        </p:nvGrpSpPr>
        <p:grpSpPr>
          <a:xfrm rot="0">
            <a:off x="10724956" y="6324438"/>
            <a:ext cx="464667" cy="904524"/>
            <a:chOff x="0" y="0"/>
            <a:chExt cx="547119" cy="1065025"/>
          </a:xfrm>
        </p:grpSpPr>
        <p:sp>
          <p:nvSpPr>
            <p:cNvPr name="Freeform 30" id="30"/>
            <p:cNvSpPr/>
            <p:nvPr/>
          </p:nvSpPr>
          <p:spPr>
            <a:xfrm flipH="false" flipV="false" rot="0">
              <a:off x="0" y="0"/>
              <a:ext cx="547119" cy="1065025"/>
            </a:xfrm>
            <a:custGeom>
              <a:avLst/>
              <a:gdLst/>
              <a:ahLst/>
              <a:cxnLst/>
              <a:rect r="r" b="b" t="t" l="l"/>
              <a:pathLst>
                <a:path h="1065025" w="547119">
                  <a:moveTo>
                    <a:pt x="273560" y="0"/>
                  </a:moveTo>
                  <a:lnTo>
                    <a:pt x="0" y="406400"/>
                  </a:lnTo>
                  <a:lnTo>
                    <a:pt x="203200" y="406400"/>
                  </a:lnTo>
                  <a:lnTo>
                    <a:pt x="203200" y="1065025"/>
                  </a:lnTo>
                  <a:lnTo>
                    <a:pt x="343919" y="1065025"/>
                  </a:lnTo>
                  <a:lnTo>
                    <a:pt x="343919" y="406400"/>
                  </a:lnTo>
                  <a:lnTo>
                    <a:pt x="547119" y="406400"/>
                  </a:lnTo>
                  <a:lnTo>
                    <a:pt x="273560" y="0"/>
                  </a:lnTo>
                  <a:close/>
                </a:path>
              </a:pathLst>
            </a:custGeom>
            <a:solidFill>
              <a:srgbClr val="16244D"/>
            </a:solidFill>
          </p:spPr>
        </p:sp>
        <p:sp>
          <p:nvSpPr>
            <p:cNvPr name="TextBox 31" id="31"/>
            <p:cNvSpPr txBox="true"/>
            <p:nvPr/>
          </p:nvSpPr>
          <p:spPr>
            <a:xfrm>
              <a:off x="203200" y="63500"/>
              <a:ext cx="140719" cy="1001525"/>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399795" y="159703"/>
            <a:ext cx="5920264" cy="1566544"/>
          </a:xfrm>
          <a:prstGeom prst="rect">
            <a:avLst/>
          </a:prstGeom>
        </p:spPr>
        <p:txBody>
          <a:bodyPr anchor="t" rtlCol="false" tIns="0" lIns="0" bIns="0" rIns="0">
            <a:spAutoFit/>
          </a:bodyPr>
          <a:lstStyle/>
          <a:p>
            <a:pPr algn="just">
              <a:lnSpc>
                <a:spcPts val="12880"/>
              </a:lnSpc>
            </a:pPr>
            <a:r>
              <a:rPr lang="en-US" sz="9200">
                <a:solidFill>
                  <a:srgbClr val="16244D"/>
                </a:solidFill>
                <a:latin typeface="Open Sauce"/>
                <a:ea typeface="Open Sauce"/>
                <a:cs typeface="Open Sauce"/>
                <a:sym typeface="Open Sauce"/>
              </a:rPr>
              <a:t>Tokenizer </a:t>
            </a:r>
          </a:p>
        </p:txBody>
      </p:sp>
      <p:sp>
        <p:nvSpPr>
          <p:cNvPr name="TextBox 33" id="33"/>
          <p:cNvSpPr txBox="true"/>
          <p:nvPr/>
        </p:nvSpPr>
        <p:spPr>
          <a:xfrm rot="0">
            <a:off x="1258942" y="5278755"/>
            <a:ext cx="4784288"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uce"/>
                <a:ea typeface="Open Sauce"/>
                <a:cs typeface="Open Sauce"/>
                <a:sym typeface="Open Sauce"/>
              </a:rPr>
              <a:t>PROMPT: Generate a ring </a:t>
            </a:r>
          </a:p>
        </p:txBody>
      </p:sp>
      <p:sp>
        <p:nvSpPr>
          <p:cNvPr name="TextBox 34" id="34"/>
          <p:cNvSpPr txBox="true"/>
          <p:nvPr/>
        </p:nvSpPr>
        <p:spPr>
          <a:xfrm rot="0">
            <a:off x="14551672" y="7531551"/>
            <a:ext cx="1820942" cy="464820"/>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Canva Sans"/>
                <a:ea typeface="Canva Sans"/>
                <a:cs typeface="Canva Sans"/>
                <a:sym typeface="Canva Sans"/>
              </a:rPr>
              <a:t>TOKEN IDs</a:t>
            </a:r>
          </a:p>
        </p:txBody>
      </p:sp>
      <p:sp>
        <p:nvSpPr>
          <p:cNvPr name="TextBox 35" id="35"/>
          <p:cNvSpPr txBox="true"/>
          <p:nvPr/>
        </p:nvSpPr>
        <p:spPr>
          <a:xfrm rot="0">
            <a:off x="25699" y="2801873"/>
            <a:ext cx="18288000" cy="1216026"/>
          </a:xfrm>
          <a:prstGeom prst="rect">
            <a:avLst/>
          </a:prstGeom>
        </p:spPr>
        <p:txBody>
          <a:bodyPr anchor="t" rtlCol="false" tIns="0" lIns="0" bIns="0" rIns="0">
            <a:spAutoFit/>
          </a:bodyPr>
          <a:lstStyle/>
          <a:p>
            <a:pPr algn="l" marL="755646" indent="-377823" lvl="1">
              <a:lnSpc>
                <a:spcPts val="4899"/>
              </a:lnSpc>
              <a:buFont typeface="Arial"/>
              <a:buChar char="•"/>
            </a:pPr>
            <a:r>
              <a:rPr lang="en-US" sz="3499">
                <a:solidFill>
                  <a:srgbClr val="000000"/>
                </a:solidFill>
                <a:latin typeface="Open Sauce"/>
                <a:ea typeface="Open Sauce"/>
                <a:cs typeface="Open Sauce"/>
                <a:sym typeface="Open Sauce"/>
              </a:rPr>
              <a:t>Converts </a:t>
            </a:r>
            <a:r>
              <a:rPr lang="en-US" sz="3499">
                <a:solidFill>
                  <a:srgbClr val="000000"/>
                </a:solidFill>
                <a:latin typeface="Open Sauce"/>
                <a:ea typeface="Open Sauce"/>
                <a:cs typeface="Open Sauce"/>
                <a:sym typeface="Open Sauce"/>
              </a:rPr>
              <a:t>human language into a format that LLMs can process and understand.</a:t>
            </a:r>
          </a:p>
          <a:p>
            <a:pPr algn="l" marL="755646" indent="-377823" lvl="1">
              <a:lnSpc>
                <a:spcPts val="4899"/>
              </a:lnSpc>
              <a:buFont typeface="Arial"/>
              <a:buChar char="•"/>
            </a:pPr>
            <a:r>
              <a:rPr lang="en-US" sz="3499">
                <a:solidFill>
                  <a:srgbClr val="000000"/>
                </a:solidFill>
                <a:latin typeface="Open Sauce"/>
                <a:ea typeface="Open Sauce"/>
                <a:cs typeface="Open Sauce"/>
                <a:sym typeface="Open Sauce"/>
              </a:rPr>
              <a:t>Each model has its tokenizer designed for its architecture.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1786088"/>
            <a:ext cx="9816442" cy="8500912"/>
            <a:chOff x="0" y="0"/>
            <a:chExt cx="2585400" cy="2238923"/>
          </a:xfrm>
        </p:grpSpPr>
        <p:sp>
          <p:nvSpPr>
            <p:cNvPr name="Freeform 3" id="3"/>
            <p:cNvSpPr/>
            <p:nvPr/>
          </p:nvSpPr>
          <p:spPr>
            <a:xfrm flipH="false" flipV="false" rot="0">
              <a:off x="0" y="0"/>
              <a:ext cx="2585400" cy="2238923"/>
            </a:xfrm>
            <a:custGeom>
              <a:avLst/>
              <a:gdLst/>
              <a:ahLst/>
              <a:cxnLst/>
              <a:rect r="r" b="b" t="t" l="l"/>
              <a:pathLst>
                <a:path h="2238923" w="2585400">
                  <a:moveTo>
                    <a:pt x="0" y="0"/>
                  </a:moveTo>
                  <a:lnTo>
                    <a:pt x="2585400" y="0"/>
                  </a:lnTo>
                  <a:lnTo>
                    <a:pt x="2585400" y="2238923"/>
                  </a:lnTo>
                  <a:lnTo>
                    <a:pt x="0" y="2238923"/>
                  </a:lnTo>
                  <a:close/>
                </a:path>
              </a:pathLst>
            </a:custGeom>
            <a:solidFill>
              <a:srgbClr val="000000">
                <a:alpha val="0"/>
              </a:srgbClr>
            </a:solidFill>
            <a:ln w="104775" cap="sq">
              <a:solidFill>
                <a:srgbClr val="16244D"/>
              </a:solidFill>
              <a:prstDash val="solid"/>
              <a:miter/>
            </a:ln>
          </p:spPr>
        </p:sp>
        <p:sp>
          <p:nvSpPr>
            <p:cNvPr name="TextBox 4" id="4"/>
            <p:cNvSpPr txBox="true"/>
            <p:nvPr/>
          </p:nvSpPr>
          <p:spPr>
            <a:xfrm>
              <a:off x="0" y="-38100"/>
              <a:ext cx="2585400" cy="227702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569325" y="2623312"/>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549" y="3077755"/>
            <a:ext cx="1064737" cy="1141531"/>
          </a:xfrm>
          <a:custGeom>
            <a:avLst/>
            <a:gdLst/>
            <a:ahLst/>
            <a:cxnLst/>
            <a:rect r="r" b="b" t="t" l="l"/>
            <a:pathLst>
              <a:path h="1141531" w="1064737">
                <a:moveTo>
                  <a:pt x="0" y="0"/>
                </a:moveTo>
                <a:lnTo>
                  <a:pt x="1064737" y="0"/>
                </a:lnTo>
                <a:lnTo>
                  <a:pt x="1064737" y="1141531"/>
                </a:lnTo>
                <a:lnTo>
                  <a:pt x="0" y="1141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89204" y="668283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2484250" y="3161484"/>
            <a:ext cx="617049" cy="1057802"/>
            <a:chOff x="0" y="0"/>
            <a:chExt cx="475556" cy="815242"/>
          </a:xfrm>
        </p:grpSpPr>
        <p:sp>
          <p:nvSpPr>
            <p:cNvPr name="Freeform 9" id="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0" id="1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1" id="11"/>
          <p:cNvGrpSpPr/>
          <p:nvPr/>
        </p:nvGrpSpPr>
        <p:grpSpPr>
          <a:xfrm rot="0">
            <a:off x="4271126" y="5343525"/>
            <a:ext cx="617049" cy="1057802"/>
            <a:chOff x="0" y="0"/>
            <a:chExt cx="475556" cy="815242"/>
          </a:xfrm>
        </p:grpSpPr>
        <p:sp>
          <p:nvSpPr>
            <p:cNvPr name="Freeform 12" id="12"/>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3" id="13"/>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14" id="14"/>
          <p:cNvSpPr/>
          <p:nvPr/>
        </p:nvSpPr>
        <p:spPr>
          <a:xfrm flipH="false" flipV="false" rot="0">
            <a:off x="675601" y="6682830"/>
            <a:ext cx="1448633" cy="1869204"/>
          </a:xfrm>
          <a:custGeom>
            <a:avLst/>
            <a:gdLst/>
            <a:ahLst/>
            <a:cxnLst/>
            <a:rect r="r" b="b" t="t" l="l"/>
            <a:pathLst>
              <a:path h="1869204" w="1448633">
                <a:moveTo>
                  <a:pt x="0" y="0"/>
                </a:moveTo>
                <a:lnTo>
                  <a:pt x="1448634" y="0"/>
                </a:lnTo>
                <a:lnTo>
                  <a:pt x="1448634" y="1869205"/>
                </a:lnTo>
                <a:lnTo>
                  <a:pt x="0" y="1869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5400000">
            <a:off x="2344611" y="7088531"/>
            <a:ext cx="617049" cy="1057802"/>
            <a:chOff x="0" y="0"/>
            <a:chExt cx="475556" cy="815242"/>
          </a:xfrm>
        </p:grpSpPr>
        <p:sp>
          <p:nvSpPr>
            <p:cNvPr name="Freeform 16" id="16"/>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7" id="17"/>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8" id="18"/>
          <p:cNvGrpSpPr/>
          <p:nvPr/>
        </p:nvGrpSpPr>
        <p:grpSpPr>
          <a:xfrm rot="-5400000">
            <a:off x="6150006" y="7051997"/>
            <a:ext cx="538343" cy="1107556"/>
            <a:chOff x="0" y="0"/>
            <a:chExt cx="475556" cy="978381"/>
          </a:xfrm>
        </p:grpSpPr>
        <p:sp>
          <p:nvSpPr>
            <p:cNvPr name="Freeform 19" id="19"/>
            <p:cNvSpPr/>
            <p:nvPr/>
          </p:nvSpPr>
          <p:spPr>
            <a:xfrm flipH="false" flipV="false" rot="0">
              <a:off x="0" y="0"/>
              <a:ext cx="475556" cy="978381"/>
            </a:xfrm>
            <a:custGeom>
              <a:avLst/>
              <a:gdLst/>
              <a:ahLst/>
              <a:cxnLst/>
              <a:rect r="r" b="b" t="t" l="l"/>
              <a:pathLst>
                <a:path h="978381" w="475556">
                  <a:moveTo>
                    <a:pt x="237778" y="978381"/>
                  </a:moveTo>
                  <a:lnTo>
                    <a:pt x="0" y="571981"/>
                  </a:lnTo>
                  <a:lnTo>
                    <a:pt x="203200" y="571981"/>
                  </a:lnTo>
                  <a:lnTo>
                    <a:pt x="203200" y="0"/>
                  </a:lnTo>
                  <a:lnTo>
                    <a:pt x="272356" y="0"/>
                  </a:lnTo>
                  <a:lnTo>
                    <a:pt x="272356" y="571981"/>
                  </a:lnTo>
                  <a:lnTo>
                    <a:pt x="475556" y="571981"/>
                  </a:lnTo>
                  <a:lnTo>
                    <a:pt x="237778" y="978381"/>
                  </a:lnTo>
                  <a:close/>
                </a:path>
              </a:pathLst>
            </a:custGeom>
            <a:solidFill>
              <a:srgbClr val="16244D"/>
            </a:solidFill>
          </p:spPr>
        </p:sp>
        <p:sp>
          <p:nvSpPr>
            <p:cNvPr name="TextBox 20" id="20"/>
            <p:cNvSpPr txBox="true"/>
            <p:nvPr/>
          </p:nvSpPr>
          <p:spPr>
            <a:xfrm>
              <a:off x="203200" y="19050"/>
              <a:ext cx="69156" cy="857731"/>
            </a:xfrm>
            <a:prstGeom prst="rect">
              <a:avLst/>
            </a:prstGeom>
          </p:spPr>
          <p:txBody>
            <a:bodyPr anchor="ctr" rtlCol="false" tIns="50800" lIns="50800" bIns="50800" rIns="50800"/>
            <a:lstStyle/>
            <a:p>
              <a:pPr algn="ctr">
                <a:lnSpc>
                  <a:spcPts val="3005"/>
                </a:lnSpc>
              </a:pPr>
            </a:p>
          </p:txBody>
        </p:sp>
      </p:grpSp>
      <p:grpSp>
        <p:nvGrpSpPr>
          <p:cNvPr name="Group 21" id="21"/>
          <p:cNvGrpSpPr/>
          <p:nvPr/>
        </p:nvGrpSpPr>
        <p:grpSpPr>
          <a:xfrm rot="0">
            <a:off x="9816442" y="1786088"/>
            <a:ext cx="8616083" cy="8500912"/>
            <a:chOff x="0" y="0"/>
            <a:chExt cx="2269256" cy="2238923"/>
          </a:xfrm>
        </p:grpSpPr>
        <p:sp>
          <p:nvSpPr>
            <p:cNvPr name="Freeform 22" id="22"/>
            <p:cNvSpPr/>
            <p:nvPr/>
          </p:nvSpPr>
          <p:spPr>
            <a:xfrm flipH="false" flipV="false" rot="0">
              <a:off x="0" y="0"/>
              <a:ext cx="2269256" cy="2238923"/>
            </a:xfrm>
            <a:custGeom>
              <a:avLst/>
              <a:gdLst/>
              <a:ahLst/>
              <a:cxnLst/>
              <a:rect r="r" b="b" t="t" l="l"/>
              <a:pathLst>
                <a:path h="2238923" w="2269256">
                  <a:moveTo>
                    <a:pt x="0" y="0"/>
                  </a:moveTo>
                  <a:lnTo>
                    <a:pt x="2269256" y="0"/>
                  </a:lnTo>
                  <a:lnTo>
                    <a:pt x="2269256" y="2238923"/>
                  </a:lnTo>
                  <a:lnTo>
                    <a:pt x="0" y="2238923"/>
                  </a:lnTo>
                  <a:close/>
                </a:path>
              </a:pathLst>
            </a:custGeom>
            <a:solidFill>
              <a:srgbClr val="111D40"/>
            </a:solidFill>
          </p:spPr>
        </p:sp>
        <p:sp>
          <p:nvSpPr>
            <p:cNvPr name="TextBox 23" id="23"/>
            <p:cNvSpPr txBox="true"/>
            <p:nvPr/>
          </p:nvSpPr>
          <p:spPr>
            <a:xfrm>
              <a:off x="0" y="-38100"/>
              <a:ext cx="2269256" cy="2277023"/>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0">
            <a:off x="11673467" y="6331110"/>
            <a:ext cx="2039465" cy="2549331"/>
          </a:xfrm>
          <a:custGeom>
            <a:avLst/>
            <a:gdLst/>
            <a:ahLst/>
            <a:cxnLst/>
            <a:rect r="r" b="b" t="t" l="l"/>
            <a:pathLst>
              <a:path h="2549331" w="2039465">
                <a:moveTo>
                  <a:pt x="0" y="0"/>
                </a:moveTo>
                <a:lnTo>
                  <a:pt x="2039465" y="0"/>
                </a:lnTo>
                <a:lnTo>
                  <a:pt x="2039465" y="2549331"/>
                </a:lnTo>
                <a:lnTo>
                  <a:pt x="0" y="2549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7029495" y="7224887"/>
            <a:ext cx="2634547" cy="840483"/>
            <a:chOff x="0" y="0"/>
            <a:chExt cx="693872" cy="221362"/>
          </a:xfrm>
        </p:grpSpPr>
        <p:sp>
          <p:nvSpPr>
            <p:cNvPr name="Freeform 26" id="26"/>
            <p:cNvSpPr/>
            <p:nvPr/>
          </p:nvSpPr>
          <p:spPr>
            <a:xfrm flipH="false" flipV="false" rot="0">
              <a:off x="0" y="0"/>
              <a:ext cx="693872" cy="221362"/>
            </a:xfrm>
            <a:custGeom>
              <a:avLst/>
              <a:gdLst/>
              <a:ahLst/>
              <a:cxnLst/>
              <a:rect r="r" b="b" t="t" l="l"/>
              <a:pathLst>
                <a:path h="221362" w="693872">
                  <a:moveTo>
                    <a:pt x="0" y="0"/>
                  </a:moveTo>
                  <a:lnTo>
                    <a:pt x="693872" y="0"/>
                  </a:lnTo>
                  <a:lnTo>
                    <a:pt x="693872" y="221362"/>
                  </a:lnTo>
                  <a:lnTo>
                    <a:pt x="0" y="221362"/>
                  </a:lnTo>
                  <a:close/>
                </a:path>
              </a:pathLst>
            </a:custGeom>
            <a:solidFill>
              <a:srgbClr val="FEFEFE"/>
            </a:solidFill>
            <a:ln w="38100" cap="sq">
              <a:solidFill>
                <a:srgbClr val="919293"/>
              </a:solidFill>
              <a:prstDash val="solid"/>
              <a:miter/>
            </a:ln>
          </p:spPr>
        </p:sp>
        <p:sp>
          <p:nvSpPr>
            <p:cNvPr name="TextBox 27" id="27"/>
            <p:cNvSpPr txBox="true"/>
            <p:nvPr/>
          </p:nvSpPr>
          <p:spPr>
            <a:xfrm>
              <a:off x="0" y="-38100"/>
              <a:ext cx="693872" cy="259462"/>
            </a:xfrm>
            <a:prstGeom prst="rect">
              <a:avLst/>
            </a:prstGeom>
          </p:spPr>
          <p:txBody>
            <a:bodyPr anchor="ctr" rtlCol="false" tIns="50800" lIns="50800" bIns="50800" rIns="50800"/>
            <a:lstStyle/>
            <a:p>
              <a:pPr algn="ctr">
                <a:lnSpc>
                  <a:spcPts val="3360"/>
                </a:lnSpc>
              </a:pPr>
            </a:p>
          </p:txBody>
        </p:sp>
      </p:grpSp>
      <p:sp>
        <p:nvSpPr>
          <p:cNvPr name="Freeform 28" id="28"/>
          <p:cNvSpPr/>
          <p:nvPr/>
        </p:nvSpPr>
        <p:spPr>
          <a:xfrm flipH="false" flipV="false" rot="0">
            <a:off x="15606009" y="6398508"/>
            <a:ext cx="2418468" cy="2418468"/>
          </a:xfrm>
          <a:custGeom>
            <a:avLst/>
            <a:gdLst/>
            <a:ahLst/>
            <a:cxnLst/>
            <a:rect r="r" b="b" t="t" l="l"/>
            <a:pathLst>
              <a:path h="2418468" w="2418468">
                <a:moveTo>
                  <a:pt x="0" y="0"/>
                </a:moveTo>
                <a:lnTo>
                  <a:pt x="2418468" y="0"/>
                </a:lnTo>
                <a:lnTo>
                  <a:pt x="2418468" y="2418468"/>
                </a:lnTo>
                <a:lnTo>
                  <a:pt x="0" y="241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0092667" y="7525607"/>
            <a:ext cx="1418876" cy="400350"/>
            <a:chOff x="0" y="0"/>
            <a:chExt cx="1734859" cy="489508"/>
          </a:xfrm>
        </p:grpSpPr>
        <p:sp>
          <p:nvSpPr>
            <p:cNvPr name="Freeform 30" id="30"/>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31" id="31"/>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15396650" y="9032348"/>
            <a:ext cx="2837187" cy="815339"/>
          </a:xfrm>
          <a:prstGeom prst="rect">
            <a:avLst/>
          </a:prstGeom>
        </p:spPr>
        <p:txBody>
          <a:bodyPr anchor="t" rtlCol="false" tIns="0" lIns="0" bIns="0" rIns="0">
            <a:spAutoFit/>
          </a:bodyPr>
          <a:lstStyle/>
          <a:p>
            <a:pPr algn="ctr">
              <a:lnSpc>
                <a:spcPts val="3360"/>
              </a:lnSpc>
            </a:pPr>
            <a:r>
              <a:rPr lang="en-US" sz="2400">
                <a:solidFill>
                  <a:srgbClr val="FEFEFE"/>
                </a:solidFill>
                <a:latin typeface="Canva Sans"/>
                <a:ea typeface="Canva Sans"/>
                <a:cs typeface="Canva Sans"/>
                <a:sym typeface="Canva Sans"/>
              </a:rPr>
              <a:t>json to CadQuery conversion</a:t>
            </a:r>
          </a:p>
        </p:txBody>
      </p:sp>
      <p:sp>
        <p:nvSpPr>
          <p:cNvPr name="TextBox 33" id="33"/>
          <p:cNvSpPr txBox="true"/>
          <p:nvPr/>
        </p:nvSpPr>
        <p:spPr>
          <a:xfrm rot="0">
            <a:off x="867549" y="4361218"/>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34" id="34"/>
          <p:cNvSpPr txBox="true"/>
          <p:nvPr/>
        </p:nvSpPr>
        <p:spPr>
          <a:xfrm rot="0">
            <a:off x="3149456" y="4747261"/>
            <a:ext cx="3220631"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35" id="35"/>
          <p:cNvSpPr txBox="true"/>
          <p:nvPr/>
        </p:nvSpPr>
        <p:spPr>
          <a:xfrm rot="0">
            <a:off x="3149456" y="921389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36" id="36"/>
          <p:cNvSpPr txBox="true"/>
          <p:nvPr/>
        </p:nvSpPr>
        <p:spPr>
          <a:xfrm rot="0">
            <a:off x="399474" y="9171160"/>
            <a:ext cx="1864400"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User prompt</a:t>
            </a:r>
          </a:p>
        </p:txBody>
      </p:sp>
      <p:sp>
        <p:nvSpPr>
          <p:cNvPr name="TextBox 37" id="37"/>
          <p:cNvSpPr txBox="true"/>
          <p:nvPr/>
        </p:nvSpPr>
        <p:spPr>
          <a:xfrm rot="0">
            <a:off x="11018164"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JSON</a:t>
            </a:r>
          </a:p>
        </p:txBody>
      </p:sp>
      <p:sp>
        <p:nvSpPr>
          <p:cNvPr name="TextBox 38" id="38"/>
          <p:cNvSpPr txBox="true"/>
          <p:nvPr/>
        </p:nvSpPr>
        <p:spPr>
          <a:xfrm rot="0">
            <a:off x="9019658" y="5431353"/>
            <a:ext cx="9525" cy="1566544"/>
          </a:xfrm>
          <a:prstGeom prst="rect">
            <a:avLst/>
          </a:prstGeom>
        </p:spPr>
        <p:txBody>
          <a:bodyPr anchor="t" rtlCol="false" tIns="0" lIns="0" bIns="0" rIns="0">
            <a:spAutoFit/>
          </a:bodyPr>
          <a:lstStyle/>
          <a:p>
            <a:pPr algn="ctr">
              <a:lnSpc>
                <a:spcPts val="12880"/>
              </a:lnSpc>
            </a:pPr>
          </a:p>
        </p:txBody>
      </p:sp>
      <p:sp>
        <p:nvSpPr>
          <p:cNvPr name="TextBox 39" id="39"/>
          <p:cNvSpPr txBox="true"/>
          <p:nvPr/>
        </p:nvSpPr>
        <p:spPr>
          <a:xfrm rot="0">
            <a:off x="15169712"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CadQuery Code</a:t>
            </a:r>
          </a:p>
        </p:txBody>
      </p:sp>
      <p:sp>
        <p:nvSpPr>
          <p:cNvPr name="TextBox 40" id="40"/>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Project Overview</a:t>
            </a:r>
          </a:p>
        </p:txBody>
      </p:sp>
      <p:sp>
        <p:nvSpPr>
          <p:cNvPr name="TextBox 41" id="41"/>
          <p:cNvSpPr txBox="true"/>
          <p:nvPr/>
        </p:nvSpPr>
        <p:spPr>
          <a:xfrm rot="0">
            <a:off x="7249128" y="7400654"/>
            <a:ext cx="2406051" cy="431798"/>
          </a:xfrm>
          <a:prstGeom prst="rect">
            <a:avLst/>
          </a:prstGeom>
        </p:spPr>
        <p:txBody>
          <a:bodyPr anchor="t" rtlCol="false" tIns="0" lIns="0" bIns="0" rIns="0">
            <a:spAutoFit/>
          </a:bodyPr>
          <a:lstStyle/>
          <a:p>
            <a:pPr algn="ctr">
              <a:lnSpc>
                <a:spcPts val="3500"/>
              </a:lnSpc>
            </a:pPr>
            <a:r>
              <a:rPr lang="en-US" sz="2500">
                <a:solidFill>
                  <a:srgbClr val="919293"/>
                </a:solidFill>
                <a:latin typeface="Canva Sans Bold"/>
                <a:ea typeface="Canva Sans Bold"/>
                <a:cs typeface="Canva Sans Bold"/>
                <a:sym typeface="Canva Sans Bold"/>
              </a:rPr>
              <a:t>generate_file()</a:t>
            </a:r>
          </a:p>
        </p:txBody>
      </p:sp>
      <p:sp>
        <p:nvSpPr>
          <p:cNvPr name="TextBox 42" id="42"/>
          <p:cNvSpPr txBox="true"/>
          <p:nvPr/>
        </p:nvSpPr>
        <p:spPr>
          <a:xfrm rot="0">
            <a:off x="11544441" y="9191470"/>
            <a:ext cx="2065734" cy="396202"/>
          </a:xfrm>
          <a:prstGeom prst="rect">
            <a:avLst/>
          </a:prstGeom>
        </p:spPr>
        <p:txBody>
          <a:bodyPr anchor="t" rtlCol="false" tIns="0" lIns="0" bIns="0" rIns="0">
            <a:spAutoFit/>
          </a:bodyPr>
          <a:lstStyle/>
          <a:p>
            <a:pPr algn="ctr">
              <a:lnSpc>
                <a:spcPts val="3362"/>
              </a:lnSpc>
            </a:pPr>
            <a:r>
              <a:rPr lang="en-US" sz="2401">
                <a:solidFill>
                  <a:srgbClr val="FFFFFF"/>
                </a:solidFill>
                <a:latin typeface="Canva Sans"/>
                <a:ea typeface="Canva Sans"/>
                <a:cs typeface="Canva Sans"/>
                <a:sym typeface="Canva Sans"/>
              </a:rPr>
              <a:t>filling the json</a:t>
            </a:r>
          </a:p>
        </p:txBody>
      </p:sp>
      <p:sp>
        <p:nvSpPr>
          <p:cNvPr name="TextBox 43" id="43"/>
          <p:cNvSpPr txBox="true"/>
          <p:nvPr/>
        </p:nvSpPr>
        <p:spPr>
          <a:xfrm rot="0">
            <a:off x="7029495" y="8909157"/>
            <a:ext cx="2625685" cy="815340"/>
          </a:xfrm>
          <a:prstGeom prst="rect">
            <a:avLst/>
          </a:prstGeom>
        </p:spPr>
        <p:txBody>
          <a:bodyPr anchor="t" rtlCol="false" tIns="0" lIns="0" bIns="0" rIns="0">
            <a:spAutoFit/>
          </a:bodyPr>
          <a:lstStyle/>
          <a:p>
            <a:pPr algn="ctr">
              <a:lnSpc>
                <a:spcPts val="3359"/>
              </a:lnSpc>
            </a:pPr>
            <a:r>
              <a:rPr lang="en-US" sz="2400">
                <a:solidFill>
                  <a:srgbClr val="16244D"/>
                </a:solidFill>
                <a:latin typeface="Canva Sans"/>
                <a:ea typeface="Canva Sans"/>
                <a:cs typeface="Canva Sans"/>
                <a:sym typeface="Canva Sans"/>
              </a:rPr>
              <a:t>output of fine-tuned model</a:t>
            </a:r>
          </a:p>
        </p:txBody>
      </p:sp>
      <p:grpSp>
        <p:nvGrpSpPr>
          <p:cNvPr name="Group 44" id="44"/>
          <p:cNvGrpSpPr/>
          <p:nvPr/>
        </p:nvGrpSpPr>
        <p:grpSpPr>
          <a:xfrm rot="0">
            <a:off x="14031937" y="7525607"/>
            <a:ext cx="1418876" cy="400350"/>
            <a:chOff x="0" y="0"/>
            <a:chExt cx="1734859" cy="489508"/>
          </a:xfrm>
        </p:grpSpPr>
        <p:sp>
          <p:nvSpPr>
            <p:cNvPr name="Freeform 45" id="45"/>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46" id="46"/>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85044" y="5785326"/>
            <a:ext cx="2746270" cy="2299628"/>
          </a:xfrm>
          <a:custGeom>
            <a:avLst/>
            <a:gdLst/>
            <a:ahLst/>
            <a:cxnLst/>
            <a:rect r="r" b="b" t="t" l="l"/>
            <a:pathLst>
              <a:path h="2299628" w="2746270">
                <a:moveTo>
                  <a:pt x="0" y="0"/>
                </a:moveTo>
                <a:lnTo>
                  <a:pt x="2746270" y="0"/>
                </a:lnTo>
                <a:lnTo>
                  <a:pt x="2746270" y="2299629"/>
                </a:lnTo>
                <a:lnTo>
                  <a:pt x="0" y="2299629"/>
                </a:lnTo>
                <a:lnTo>
                  <a:pt x="0" y="0"/>
                </a:lnTo>
                <a:close/>
              </a:path>
            </a:pathLst>
          </a:custGeom>
          <a:blipFill>
            <a:blip r:embed="rId2"/>
            <a:stretch>
              <a:fillRect l="-9472" t="0" r="-16361" b="0"/>
            </a:stretch>
          </a:blipFill>
        </p:spPr>
      </p:sp>
      <p:sp>
        <p:nvSpPr>
          <p:cNvPr name="AutoShape 3" id="3"/>
          <p:cNvSpPr/>
          <p:nvPr/>
        </p:nvSpPr>
        <p:spPr>
          <a:xfrm flipV="true">
            <a:off x="3622125" y="7140500"/>
            <a:ext cx="1265915" cy="19050"/>
          </a:xfrm>
          <a:prstGeom prst="line">
            <a:avLst/>
          </a:prstGeom>
          <a:ln cap="flat" w="38100">
            <a:solidFill>
              <a:srgbClr val="000000"/>
            </a:solidFill>
            <a:prstDash val="solid"/>
            <a:headEnd type="none" len="sm" w="sm"/>
            <a:tailEnd type="arrow" len="sm" w="med"/>
          </a:ln>
        </p:spPr>
      </p:sp>
      <p:grpSp>
        <p:nvGrpSpPr>
          <p:cNvPr name="Group 4" id="4"/>
          <p:cNvGrpSpPr/>
          <p:nvPr/>
        </p:nvGrpSpPr>
        <p:grpSpPr>
          <a:xfrm rot="0">
            <a:off x="5709859" y="5599015"/>
            <a:ext cx="2672251" cy="267225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76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60"/>
                </a:lnSpc>
              </a:pPr>
              <a:r>
                <a:rPr lang="en-US" sz="2400">
                  <a:solidFill>
                    <a:srgbClr val="FFFFFF"/>
                  </a:solidFill>
                  <a:latin typeface="Canva Sans"/>
                  <a:ea typeface="Canva Sans"/>
                  <a:cs typeface="Canva Sans"/>
                  <a:sym typeface="Canva Sans"/>
                </a:rPr>
                <a:t>Load 7b Parameters</a:t>
              </a:r>
            </a:p>
          </p:txBody>
        </p:sp>
      </p:grpSp>
      <p:sp>
        <p:nvSpPr>
          <p:cNvPr name="Freeform 7" id="7"/>
          <p:cNvSpPr/>
          <p:nvPr/>
        </p:nvSpPr>
        <p:spPr>
          <a:xfrm flipH="false" flipV="false" rot="0">
            <a:off x="14785865" y="6605119"/>
            <a:ext cx="1219293" cy="1070761"/>
          </a:xfrm>
          <a:custGeom>
            <a:avLst/>
            <a:gdLst/>
            <a:ahLst/>
            <a:cxnLst/>
            <a:rect r="r" b="b" t="t" l="l"/>
            <a:pathLst>
              <a:path h="1070761" w="1219293">
                <a:moveTo>
                  <a:pt x="0" y="0"/>
                </a:moveTo>
                <a:lnTo>
                  <a:pt x="1219293" y="0"/>
                </a:lnTo>
                <a:lnTo>
                  <a:pt x="1219293" y="1070761"/>
                </a:lnTo>
                <a:lnTo>
                  <a:pt x="0" y="107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35658" y="417453"/>
            <a:ext cx="16429673" cy="1533525"/>
          </a:xfrm>
          <a:prstGeom prst="rect">
            <a:avLst/>
          </a:prstGeom>
        </p:spPr>
        <p:txBody>
          <a:bodyPr anchor="t" rtlCol="false" tIns="0" lIns="0" bIns="0" rIns="0">
            <a:spAutoFit/>
          </a:bodyPr>
          <a:lstStyle/>
          <a:p>
            <a:pPr algn="ctr">
              <a:lnSpc>
                <a:spcPts val="12599"/>
              </a:lnSpc>
            </a:pPr>
            <a:r>
              <a:rPr lang="en-US" sz="9000">
                <a:solidFill>
                  <a:srgbClr val="16244D"/>
                </a:solidFill>
                <a:latin typeface="Canva Sans"/>
                <a:ea typeface="Canva Sans"/>
                <a:cs typeface="Canva Sans"/>
                <a:sym typeface="Canva Sans"/>
              </a:rPr>
              <a:t>Load and Quantize the model </a:t>
            </a:r>
          </a:p>
        </p:txBody>
      </p:sp>
      <p:sp>
        <p:nvSpPr>
          <p:cNvPr name="TextBox 9" id="9"/>
          <p:cNvSpPr txBox="true"/>
          <p:nvPr/>
        </p:nvSpPr>
        <p:spPr>
          <a:xfrm rot="0">
            <a:off x="591213" y="2526060"/>
            <a:ext cx="15413945" cy="2436495"/>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Open Sauce"/>
                <a:ea typeface="Open Sauce"/>
                <a:cs typeface="Open Sauce"/>
                <a:sym typeface="Open Sauce"/>
              </a:rPr>
              <a:t>HuggingFace: An open-source platform providing a variety of LLMs.</a:t>
            </a:r>
            <a:r>
              <a:rPr lang="en-US" sz="3499">
                <a:solidFill>
                  <a:srgbClr val="000000"/>
                </a:solidFill>
                <a:latin typeface="Open Sauce"/>
                <a:ea typeface="Open Sauce"/>
                <a:cs typeface="Open Sauce"/>
                <a:sym typeface="Open Sauce"/>
              </a:rPr>
              <a:t> </a:t>
            </a:r>
          </a:p>
          <a:p>
            <a:pPr algn="l" marL="755649" indent="-377824" lvl="1">
              <a:lnSpc>
                <a:spcPts val="4899"/>
              </a:lnSpc>
              <a:buFont typeface="Arial"/>
              <a:buChar char="•"/>
            </a:pPr>
            <a:r>
              <a:rPr lang="en-US" sz="3499">
                <a:solidFill>
                  <a:srgbClr val="000000"/>
                </a:solidFill>
                <a:latin typeface="Open Sauce"/>
                <a:ea typeface="Open Sauce"/>
                <a:cs typeface="Open Sauce"/>
                <a:sym typeface="Open Sauce"/>
              </a:rPr>
              <a:t> To use a model, we need to load its weights and parameters, which requires an immense amount of memory.</a:t>
            </a:r>
          </a:p>
          <a:p>
            <a:pPr algn="l">
              <a:lnSpc>
                <a:spcPts val="4759"/>
              </a:lnSpc>
            </a:pPr>
          </a:p>
        </p:txBody>
      </p:sp>
      <p:sp>
        <p:nvSpPr>
          <p:cNvPr name="TextBox 10" id="10"/>
          <p:cNvSpPr txBox="true"/>
          <p:nvPr/>
        </p:nvSpPr>
        <p:spPr>
          <a:xfrm rot="0">
            <a:off x="8772635" y="6688314"/>
            <a:ext cx="5622705" cy="1025664"/>
          </a:xfrm>
          <a:prstGeom prst="rect">
            <a:avLst/>
          </a:prstGeom>
        </p:spPr>
        <p:txBody>
          <a:bodyPr anchor="t" rtlCol="false" tIns="0" lIns="0" bIns="0" rIns="0">
            <a:spAutoFit/>
          </a:bodyPr>
          <a:lstStyle/>
          <a:p>
            <a:pPr algn="ctr">
              <a:lnSpc>
                <a:spcPts val="4196"/>
              </a:lnSpc>
              <a:spcBef>
                <a:spcPct val="0"/>
              </a:spcBef>
            </a:pPr>
            <a:r>
              <a:rPr lang="en-US" sz="2997">
                <a:solidFill>
                  <a:srgbClr val="000000"/>
                </a:solidFill>
                <a:latin typeface="Canva Sans"/>
                <a:ea typeface="Canva Sans"/>
                <a:cs typeface="Canva Sans"/>
                <a:sym typeface="Canva Sans"/>
              </a:rPr>
              <a:t>This requires an extensive amount of memory.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340057" y="6070081"/>
            <a:ext cx="13938966" cy="3459671"/>
          </a:xfrm>
          <a:custGeom>
            <a:avLst/>
            <a:gdLst/>
            <a:ahLst/>
            <a:cxnLst/>
            <a:rect r="r" b="b" t="t" l="l"/>
            <a:pathLst>
              <a:path h="3459671" w="13938966">
                <a:moveTo>
                  <a:pt x="0" y="0"/>
                </a:moveTo>
                <a:lnTo>
                  <a:pt x="13938966" y="0"/>
                </a:lnTo>
                <a:lnTo>
                  <a:pt x="13938966" y="3459671"/>
                </a:lnTo>
                <a:lnTo>
                  <a:pt x="0" y="3459671"/>
                </a:lnTo>
                <a:lnTo>
                  <a:pt x="0" y="0"/>
                </a:lnTo>
                <a:close/>
              </a:path>
            </a:pathLst>
          </a:custGeom>
          <a:blipFill>
            <a:blip r:embed="rId2"/>
            <a:stretch>
              <a:fillRect l="0" t="0" r="0" b="0"/>
            </a:stretch>
          </a:blipFill>
        </p:spPr>
      </p:sp>
      <p:sp>
        <p:nvSpPr>
          <p:cNvPr name="TextBox 3" id="3"/>
          <p:cNvSpPr txBox="true"/>
          <p:nvPr/>
        </p:nvSpPr>
        <p:spPr>
          <a:xfrm rot="0">
            <a:off x="141891" y="348615"/>
            <a:ext cx="5661422"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Quantization</a:t>
            </a:r>
          </a:p>
        </p:txBody>
      </p:sp>
      <p:sp>
        <p:nvSpPr>
          <p:cNvPr name="TextBox 4" id="4"/>
          <p:cNvSpPr txBox="true"/>
          <p:nvPr/>
        </p:nvSpPr>
        <p:spPr>
          <a:xfrm rot="0">
            <a:off x="141891" y="2102275"/>
            <a:ext cx="17933272" cy="3692525"/>
          </a:xfrm>
          <a:prstGeom prst="rect">
            <a:avLst/>
          </a:prstGeom>
        </p:spPr>
        <p:txBody>
          <a:bodyPr anchor="t" rtlCol="false" tIns="0" lIns="0" bIns="0" rIns="0">
            <a:spAutoFit/>
          </a:bodyPr>
          <a:lstStyle/>
          <a:p>
            <a:pPr algn="just">
              <a:lnSpc>
                <a:spcPts val="4899"/>
              </a:lnSpc>
            </a:pPr>
          </a:p>
          <a:p>
            <a:pPr algn="just">
              <a:lnSpc>
                <a:spcPts val="4899"/>
              </a:lnSpc>
            </a:pPr>
            <a:r>
              <a:rPr lang="en-US" sz="3499">
                <a:solidFill>
                  <a:srgbClr val="000000"/>
                </a:solidFill>
                <a:latin typeface="Open Sauce"/>
                <a:ea typeface="Open Sauce"/>
                <a:cs typeface="Open Sauce"/>
                <a:sym typeface="Open Sauce"/>
              </a:rPr>
              <a:t>Q</a:t>
            </a:r>
            <a:r>
              <a:rPr lang="en-US" sz="3499">
                <a:solidFill>
                  <a:srgbClr val="000000"/>
                </a:solidFill>
                <a:latin typeface="Open Sauce"/>
                <a:ea typeface="Open Sauce"/>
                <a:cs typeface="Open Sauce"/>
                <a:sym typeface="Open Sauce"/>
              </a:rPr>
              <a:t>uantization involves converting the model's parameters and weights from their original 32-bit format to lower precision alternatives, such as:</a:t>
            </a:r>
          </a:p>
          <a:p>
            <a:pPr algn="just" marL="755649" indent="-377824" lvl="1">
              <a:lnSpc>
                <a:spcPts val="4899"/>
              </a:lnSpc>
              <a:buFont typeface="Arial"/>
              <a:buChar char="•"/>
            </a:pPr>
            <a:r>
              <a:rPr lang="en-US" sz="3499">
                <a:solidFill>
                  <a:srgbClr val="000000"/>
                </a:solidFill>
                <a:latin typeface="Open Sauce"/>
                <a:ea typeface="Open Sauce"/>
                <a:cs typeface="Open Sauce"/>
                <a:sym typeface="Open Sauce"/>
              </a:rPr>
              <a:t>16-bit floating point</a:t>
            </a:r>
          </a:p>
          <a:p>
            <a:pPr algn="just" marL="755649" indent="-377824" lvl="1">
              <a:lnSpc>
                <a:spcPts val="4899"/>
              </a:lnSpc>
              <a:buFont typeface="Arial"/>
              <a:buChar char="•"/>
            </a:pPr>
            <a:r>
              <a:rPr lang="en-US" sz="3499">
                <a:solidFill>
                  <a:srgbClr val="000000"/>
                </a:solidFill>
                <a:latin typeface="Open Sauce"/>
                <a:ea typeface="Open Sauce"/>
                <a:cs typeface="Open Sauce"/>
                <a:sym typeface="Open Sauce"/>
              </a:rPr>
              <a:t>8-bit integer</a:t>
            </a:r>
          </a:p>
          <a:p>
            <a:pPr algn="just" marL="755649" indent="-377824" lvl="1">
              <a:lnSpc>
                <a:spcPts val="4899"/>
              </a:lnSpc>
              <a:buFont typeface="Arial"/>
              <a:buChar char="•"/>
            </a:pPr>
            <a:r>
              <a:rPr lang="en-US" sz="3499">
                <a:solidFill>
                  <a:srgbClr val="000000"/>
                </a:solidFill>
                <a:latin typeface="Open Sauce"/>
                <a:ea typeface="Open Sauce"/>
                <a:cs typeface="Open Sauce"/>
                <a:sym typeface="Open Sauce"/>
              </a:rPr>
              <a:t>4-bit integer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728805"/>
            <a:ext cx="10316393" cy="2110620"/>
          </a:xfrm>
          <a:custGeom>
            <a:avLst/>
            <a:gdLst/>
            <a:ahLst/>
            <a:cxnLst/>
            <a:rect r="r" b="b" t="t" l="l"/>
            <a:pathLst>
              <a:path h="2110620" w="10316393">
                <a:moveTo>
                  <a:pt x="0" y="0"/>
                </a:moveTo>
                <a:lnTo>
                  <a:pt x="10316393" y="0"/>
                </a:lnTo>
                <a:lnTo>
                  <a:pt x="10316393" y="2110620"/>
                </a:lnTo>
                <a:lnTo>
                  <a:pt x="0" y="2110620"/>
                </a:lnTo>
                <a:lnTo>
                  <a:pt x="0" y="0"/>
                </a:lnTo>
                <a:close/>
              </a:path>
            </a:pathLst>
          </a:custGeom>
          <a:blipFill>
            <a:blip r:embed="rId2"/>
            <a:stretch>
              <a:fillRect l="0" t="0" r="0" b="0"/>
            </a:stretch>
          </a:blipFill>
        </p:spPr>
      </p:sp>
      <p:sp>
        <p:nvSpPr>
          <p:cNvPr name="Freeform 3" id="3"/>
          <p:cNvSpPr/>
          <p:nvPr/>
        </p:nvSpPr>
        <p:spPr>
          <a:xfrm flipH="false" flipV="false" rot="0">
            <a:off x="10735446" y="8608683"/>
            <a:ext cx="1219293" cy="1070761"/>
          </a:xfrm>
          <a:custGeom>
            <a:avLst/>
            <a:gdLst/>
            <a:ahLst/>
            <a:cxnLst/>
            <a:rect r="r" b="b" t="t" l="l"/>
            <a:pathLst>
              <a:path h="1070761" w="1219293">
                <a:moveTo>
                  <a:pt x="0" y="0"/>
                </a:moveTo>
                <a:lnTo>
                  <a:pt x="1219293" y="0"/>
                </a:lnTo>
                <a:lnTo>
                  <a:pt x="1219293" y="1070761"/>
                </a:lnTo>
                <a:lnTo>
                  <a:pt x="0" y="107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6040" y="377794"/>
            <a:ext cx="11560969" cy="1675129"/>
          </a:xfrm>
          <a:prstGeom prst="rect">
            <a:avLst/>
          </a:prstGeom>
        </p:spPr>
        <p:txBody>
          <a:bodyPr anchor="t" rtlCol="false" tIns="0" lIns="0" bIns="0" rIns="0">
            <a:spAutoFit/>
          </a:bodyPr>
          <a:lstStyle/>
          <a:p>
            <a:pPr algn="ctr">
              <a:lnSpc>
                <a:spcPts val="13720"/>
              </a:lnSpc>
            </a:pPr>
            <a:r>
              <a:rPr lang="en-US" sz="9800">
                <a:solidFill>
                  <a:srgbClr val="16244D"/>
                </a:solidFill>
                <a:latin typeface="Canva Sans"/>
                <a:ea typeface="Canva Sans"/>
                <a:cs typeface="Canva Sans"/>
                <a:sym typeface="Canva Sans"/>
              </a:rPr>
              <a:t>LoRa Configuration</a:t>
            </a:r>
          </a:p>
        </p:txBody>
      </p:sp>
      <p:sp>
        <p:nvSpPr>
          <p:cNvPr name="TextBox 5" id="5"/>
          <p:cNvSpPr txBox="true"/>
          <p:nvPr/>
        </p:nvSpPr>
        <p:spPr>
          <a:xfrm rot="0">
            <a:off x="266040" y="3092648"/>
            <a:ext cx="17755919"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Unlike full model fine-tuning, which is resource-intensive in terms of time and computational costs, LoRa:</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Introduces a </a:t>
            </a:r>
            <a:r>
              <a:rPr lang="en-US" sz="3399">
                <a:solidFill>
                  <a:srgbClr val="000000"/>
                </a:solidFill>
                <a:latin typeface="Canva Sans"/>
                <a:ea typeface="Canva Sans"/>
                <a:cs typeface="Canva Sans"/>
                <a:sym typeface="Canva Sans"/>
              </a:rPr>
              <a:t>limited</a:t>
            </a:r>
            <a:r>
              <a:rPr lang="en-US" sz="3399">
                <a:solidFill>
                  <a:srgbClr val="000000"/>
                </a:solidFill>
                <a:latin typeface="Canva Sans"/>
                <a:ea typeface="Canva Sans"/>
                <a:cs typeface="Canva Sans"/>
                <a:sym typeface="Canva Sans"/>
              </a:rPr>
              <a:t> set of trainable parameters.</a:t>
            </a:r>
          </a:p>
          <a:p>
            <a:pPr algn="l" marL="734059" indent="-367030" lvl="1">
              <a:lnSpc>
                <a:spcPts val="4759"/>
              </a:lnSpc>
              <a:spcBef>
                <a:spcPct val="0"/>
              </a:spcBef>
              <a:buFont typeface="Arial"/>
              <a:buChar char="•"/>
            </a:pPr>
            <a:r>
              <a:rPr lang="en-US" sz="3399">
                <a:solidFill>
                  <a:srgbClr val="000000"/>
                </a:solidFill>
                <a:latin typeface="Canva Sans"/>
                <a:ea typeface="Canva Sans"/>
                <a:cs typeface="Canva Sans"/>
                <a:sym typeface="Canva Sans"/>
              </a:rPr>
              <a:t>Keeps the original model parameters unchanged and frozen.</a:t>
            </a:r>
          </a:p>
        </p:txBody>
      </p:sp>
      <p:sp>
        <p:nvSpPr>
          <p:cNvPr name="TextBox 6" id="6"/>
          <p:cNvSpPr txBox="true"/>
          <p:nvPr/>
        </p:nvSpPr>
        <p:spPr>
          <a:xfrm rot="0">
            <a:off x="1194240" y="8028293"/>
            <a:ext cx="438752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Model Weights</a:t>
            </a:r>
          </a:p>
        </p:txBody>
      </p:sp>
      <p:sp>
        <p:nvSpPr>
          <p:cNvPr name="TextBox 7" id="7"/>
          <p:cNvSpPr txBox="true"/>
          <p:nvPr/>
        </p:nvSpPr>
        <p:spPr>
          <a:xfrm rot="0">
            <a:off x="6650049" y="8028293"/>
            <a:ext cx="438752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K,Q,V Weights</a:t>
            </a:r>
          </a:p>
        </p:txBody>
      </p:sp>
      <p:sp>
        <p:nvSpPr>
          <p:cNvPr name="TextBox 8" id="8"/>
          <p:cNvSpPr txBox="true"/>
          <p:nvPr/>
        </p:nvSpPr>
        <p:spPr>
          <a:xfrm rot="0">
            <a:off x="12215759" y="8913102"/>
            <a:ext cx="51956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Still Same size of weights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5421096" y="2457019"/>
            <a:ext cx="5137364" cy="2110620"/>
          </a:xfrm>
          <a:custGeom>
            <a:avLst/>
            <a:gdLst/>
            <a:ahLst/>
            <a:cxnLst/>
            <a:rect r="r" b="b" t="t" l="l"/>
            <a:pathLst>
              <a:path h="2110620" w="5137364">
                <a:moveTo>
                  <a:pt x="0" y="0"/>
                </a:moveTo>
                <a:lnTo>
                  <a:pt x="5137365" y="0"/>
                </a:lnTo>
                <a:lnTo>
                  <a:pt x="5137365" y="2110620"/>
                </a:lnTo>
                <a:lnTo>
                  <a:pt x="0" y="2110620"/>
                </a:lnTo>
                <a:lnTo>
                  <a:pt x="0" y="0"/>
                </a:lnTo>
                <a:close/>
              </a:path>
            </a:pathLst>
          </a:custGeom>
          <a:blipFill>
            <a:blip r:embed="rId2"/>
            <a:stretch>
              <a:fillRect l="-100810" t="0" r="0" b="0"/>
            </a:stretch>
          </a:blipFill>
        </p:spPr>
      </p:sp>
      <p:sp>
        <p:nvSpPr>
          <p:cNvPr name="AutoShape 3" id="3"/>
          <p:cNvSpPr/>
          <p:nvPr/>
        </p:nvSpPr>
        <p:spPr>
          <a:xfrm>
            <a:off x="7441264" y="4567639"/>
            <a:ext cx="0" cy="1132756"/>
          </a:xfrm>
          <a:prstGeom prst="line">
            <a:avLst/>
          </a:prstGeom>
          <a:ln cap="flat" w="38100">
            <a:solidFill>
              <a:srgbClr val="000000"/>
            </a:solidFill>
            <a:prstDash val="solid"/>
            <a:headEnd type="none" len="sm" w="sm"/>
            <a:tailEnd type="arrow" len="sm" w="med"/>
          </a:ln>
        </p:spPr>
      </p:sp>
      <p:grpSp>
        <p:nvGrpSpPr>
          <p:cNvPr name="Group 4" id="4"/>
          <p:cNvGrpSpPr/>
          <p:nvPr/>
        </p:nvGrpSpPr>
        <p:grpSpPr>
          <a:xfrm rot="0">
            <a:off x="4611323" y="5814429"/>
            <a:ext cx="7461078" cy="3771907"/>
            <a:chOff x="0" y="0"/>
            <a:chExt cx="1965058" cy="993424"/>
          </a:xfrm>
        </p:grpSpPr>
        <p:sp>
          <p:nvSpPr>
            <p:cNvPr name="Freeform 5" id="5"/>
            <p:cNvSpPr/>
            <p:nvPr/>
          </p:nvSpPr>
          <p:spPr>
            <a:xfrm flipH="false" flipV="false" rot="0">
              <a:off x="0" y="0"/>
              <a:ext cx="1965058" cy="993424"/>
            </a:xfrm>
            <a:custGeom>
              <a:avLst/>
              <a:gdLst/>
              <a:ahLst/>
              <a:cxnLst/>
              <a:rect r="r" b="b" t="t" l="l"/>
              <a:pathLst>
                <a:path h="993424" w="1965058">
                  <a:moveTo>
                    <a:pt x="0" y="0"/>
                  </a:moveTo>
                  <a:lnTo>
                    <a:pt x="1965058" y="0"/>
                  </a:lnTo>
                  <a:lnTo>
                    <a:pt x="1965058" y="993424"/>
                  </a:lnTo>
                  <a:lnTo>
                    <a:pt x="0" y="993424"/>
                  </a:lnTo>
                  <a:close/>
                </a:path>
              </a:pathLst>
            </a:custGeom>
            <a:solidFill>
              <a:srgbClr val="FFFFFF"/>
            </a:solidFill>
            <a:ln w="114300" cap="sq">
              <a:solidFill>
                <a:srgbClr val="090767"/>
              </a:solidFill>
              <a:prstDash val="solid"/>
              <a:miter/>
            </a:ln>
          </p:spPr>
        </p:sp>
        <p:sp>
          <p:nvSpPr>
            <p:cNvPr name="TextBox 6" id="6"/>
            <p:cNvSpPr txBox="true"/>
            <p:nvPr/>
          </p:nvSpPr>
          <p:spPr>
            <a:xfrm>
              <a:off x="0" y="-38100"/>
              <a:ext cx="1965058" cy="1031524"/>
            </a:xfrm>
            <a:prstGeom prst="rect">
              <a:avLst/>
            </a:prstGeom>
          </p:spPr>
          <p:txBody>
            <a:bodyPr anchor="ctr" rtlCol="false" tIns="50800" lIns="50800" bIns="50800" rIns="50800"/>
            <a:lstStyle/>
            <a:p>
              <a:pPr algn="ctr">
                <a:lnSpc>
                  <a:spcPts val="3360"/>
                </a:lnSpc>
              </a:pPr>
            </a:p>
          </p:txBody>
        </p:sp>
      </p:grpSp>
      <p:sp>
        <p:nvSpPr>
          <p:cNvPr name="Freeform 7" id="7"/>
          <p:cNvSpPr/>
          <p:nvPr/>
        </p:nvSpPr>
        <p:spPr>
          <a:xfrm flipH="false" flipV="false" rot="0">
            <a:off x="5421096" y="6172244"/>
            <a:ext cx="5853692" cy="2256436"/>
          </a:xfrm>
          <a:custGeom>
            <a:avLst/>
            <a:gdLst/>
            <a:ahLst/>
            <a:cxnLst/>
            <a:rect r="r" b="b" t="t" l="l"/>
            <a:pathLst>
              <a:path h="2256436" w="5853692">
                <a:moveTo>
                  <a:pt x="0" y="0"/>
                </a:moveTo>
                <a:lnTo>
                  <a:pt x="5853693" y="0"/>
                </a:lnTo>
                <a:lnTo>
                  <a:pt x="5853693" y="2256436"/>
                </a:lnTo>
                <a:lnTo>
                  <a:pt x="0" y="2256436"/>
                </a:lnTo>
                <a:lnTo>
                  <a:pt x="0" y="0"/>
                </a:lnTo>
                <a:close/>
              </a:path>
            </a:pathLst>
          </a:custGeom>
          <a:blipFill>
            <a:blip r:embed="rId3"/>
            <a:stretch>
              <a:fillRect l="0" t="-15889" r="0" b="0"/>
            </a:stretch>
          </a:blipFill>
        </p:spPr>
      </p:sp>
      <p:sp>
        <p:nvSpPr>
          <p:cNvPr name="AutoShape 8" id="8"/>
          <p:cNvSpPr/>
          <p:nvPr/>
        </p:nvSpPr>
        <p:spPr>
          <a:xfrm>
            <a:off x="12297520" y="7839667"/>
            <a:ext cx="1124024" cy="38100"/>
          </a:xfrm>
          <a:prstGeom prst="line">
            <a:avLst/>
          </a:prstGeom>
          <a:ln cap="flat" w="38100">
            <a:solidFill>
              <a:srgbClr val="000000"/>
            </a:solidFill>
            <a:prstDash val="solid"/>
            <a:headEnd type="none" len="sm" w="sm"/>
            <a:tailEnd type="arrow" len="sm" w="med"/>
          </a:ln>
        </p:spPr>
      </p:sp>
      <p:grpSp>
        <p:nvGrpSpPr>
          <p:cNvPr name="Group 9" id="9"/>
          <p:cNvGrpSpPr/>
          <p:nvPr/>
        </p:nvGrpSpPr>
        <p:grpSpPr>
          <a:xfrm rot="0">
            <a:off x="14102805" y="6157355"/>
            <a:ext cx="3086056" cy="3086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244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60"/>
                </a:lnSpc>
              </a:pPr>
            </a:p>
          </p:txBody>
        </p:sp>
      </p:grpSp>
      <p:sp>
        <p:nvSpPr>
          <p:cNvPr name="Freeform 12" id="12"/>
          <p:cNvSpPr/>
          <p:nvPr/>
        </p:nvSpPr>
        <p:spPr>
          <a:xfrm flipH="false" flipV="false" rot="0">
            <a:off x="5720623" y="8428680"/>
            <a:ext cx="1398819" cy="526437"/>
          </a:xfrm>
          <a:custGeom>
            <a:avLst/>
            <a:gdLst/>
            <a:ahLst/>
            <a:cxnLst/>
            <a:rect r="r" b="b" t="t" l="l"/>
            <a:pathLst>
              <a:path h="526437" w="1398819">
                <a:moveTo>
                  <a:pt x="0" y="0"/>
                </a:moveTo>
                <a:lnTo>
                  <a:pt x="1398818" y="0"/>
                </a:lnTo>
                <a:lnTo>
                  <a:pt x="1398818" y="526437"/>
                </a:lnTo>
                <a:lnTo>
                  <a:pt x="0" y="526437"/>
                </a:lnTo>
                <a:lnTo>
                  <a:pt x="0" y="0"/>
                </a:lnTo>
                <a:close/>
              </a:path>
            </a:pathLst>
          </a:custGeom>
          <a:blipFill>
            <a:blip r:embed="rId4"/>
            <a:stretch>
              <a:fillRect l="0" t="0" r="0" b="0"/>
            </a:stretch>
          </a:blipFill>
        </p:spPr>
      </p:sp>
      <p:sp>
        <p:nvSpPr>
          <p:cNvPr name="Freeform 13" id="13"/>
          <p:cNvSpPr/>
          <p:nvPr/>
        </p:nvSpPr>
        <p:spPr>
          <a:xfrm flipH="false" flipV="false" rot="0">
            <a:off x="9002109" y="7934098"/>
            <a:ext cx="1396921" cy="438250"/>
          </a:xfrm>
          <a:custGeom>
            <a:avLst/>
            <a:gdLst/>
            <a:ahLst/>
            <a:cxnLst/>
            <a:rect r="r" b="b" t="t" l="l"/>
            <a:pathLst>
              <a:path h="438250" w="1396921">
                <a:moveTo>
                  <a:pt x="0" y="0"/>
                </a:moveTo>
                <a:lnTo>
                  <a:pt x="1396921" y="0"/>
                </a:lnTo>
                <a:lnTo>
                  <a:pt x="1396921" y="438250"/>
                </a:lnTo>
                <a:lnTo>
                  <a:pt x="0" y="438250"/>
                </a:lnTo>
                <a:lnTo>
                  <a:pt x="0" y="0"/>
                </a:lnTo>
                <a:close/>
              </a:path>
            </a:pathLst>
          </a:custGeom>
          <a:blipFill>
            <a:blip r:embed="rId5"/>
            <a:stretch>
              <a:fillRect l="0" t="0" r="0" b="0"/>
            </a:stretch>
          </a:blipFill>
        </p:spPr>
      </p:sp>
      <p:sp>
        <p:nvSpPr>
          <p:cNvPr name="TextBox 14" id="14"/>
          <p:cNvSpPr txBox="true"/>
          <p:nvPr/>
        </p:nvSpPr>
        <p:spPr>
          <a:xfrm rot="0">
            <a:off x="3742741" y="3067820"/>
            <a:ext cx="1419939" cy="887082"/>
          </a:xfrm>
          <a:prstGeom prst="rect">
            <a:avLst/>
          </a:prstGeom>
        </p:spPr>
        <p:txBody>
          <a:bodyPr anchor="t" rtlCol="false" tIns="0" lIns="0" bIns="0" rIns="0">
            <a:spAutoFit/>
          </a:bodyPr>
          <a:lstStyle/>
          <a:p>
            <a:pPr algn="ctr">
              <a:lnSpc>
                <a:spcPts val="7280"/>
              </a:lnSpc>
            </a:pPr>
            <a:r>
              <a:rPr lang="en-US" sz="5200">
                <a:solidFill>
                  <a:srgbClr val="000000"/>
                </a:solidFill>
                <a:latin typeface="Canva Sans"/>
                <a:ea typeface="Canva Sans"/>
                <a:cs typeface="Canva Sans"/>
                <a:sym typeface="Canva Sans"/>
              </a:rPr>
              <a:t>ΔW=</a:t>
            </a:r>
          </a:p>
        </p:txBody>
      </p:sp>
      <p:sp>
        <p:nvSpPr>
          <p:cNvPr name="TextBox 15" id="15"/>
          <p:cNvSpPr txBox="true"/>
          <p:nvPr/>
        </p:nvSpPr>
        <p:spPr>
          <a:xfrm rot="0">
            <a:off x="11018947" y="3231235"/>
            <a:ext cx="2402596" cy="887082"/>
          </a:xfrm>
          <a:prstGeom prst="rect">
            <a:avLst/>
          </a:prstGeom>
        </p:spPr>
        <p:txBody>
          <a:bodyPr anchor="t" rtlCol="false" tIns="0" lIns="0" bIns="0" rIns="0">
            <a:spAutoFit/>
          </a:bodyPr>
          <a:lstStyle/>
          <a:p>
            <a:pPr algn="ctr">
              <a:lnSpc>
                <a:spcPts val="7280"/>
              </a:lnSpc>
            </a:pPr>
            <a:r>
              <a:rPr lang="en-US" sz="5200">
                <a:solidFill>
                  <a:srgbClr val="000000"/>
                </a:solidFill>
                <a:latin typeface="Canva Sans"/>
                <a:ea typeface="Canva Sans"/>
                <a:cs typeface="Canva Sans"/>
                <a:sym typeface="Canva Sans"/>
              </a:rPr>
              <a:t> = B.A</a:t>
            </a:r>
          </a:p>
        </p:txBody>
      </p:sp>
      <p:sp>
        <p:nvSpPr>
          <p:cNvPr name="TextBox 16" id="16"/>
          <p:cNvSpPr txBox="true"/>
          <p:nvPr/>
        </p:nvSpPr>
        <p:spPr>
          <a:xfrm rot="0">
            <a:off x="7691815" y="4819967"/>
            <a:ext cx="460557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Matrix Decomposition</a:t>
            </a:r>
          </a:p>
        </p:txBody>
      </p:sp>
      <p:sp>
        <p:nvSpPr>
          <p:cNvPr name="TextBox 17" id="17"/>
          <p:cNvSpPr txBox="true"/>
          <p:nvPr/>
        </p:nvSpPr>
        <p:spPr>
          <a:xfrm rot="0">
            <a:off x="14173200" y="6901638"/>
            <a:ext cx="2945266" cy="1251585"/>
          </a:xfrm>
          <a:prstGeom prst="rect">
            <a:avLst/>
          </a:prstGeom>
        </p:spPr>
        <p:txBody>
          <a:bodyPr anchor="t" rtlCol="false" tIns="0" lIns="0" bIns="0" rIns="0">
            <a:spAutoFit/>
          </a:bodyPr>
          <a:lstStyle/>
          <a:p>
            <a:pPr algn="ctr">
              <a:lnSpc>
                <a:spcPts val="5039"/>
              </a:lnSpc>
            </a:pPr>
            <a:r>
              <a:rPr lang="en-US" sz="3599">
                <a:solidFill>
                  <a:srgbClr val="F2F2F2"/>
                </a:solidFill>
                <a:latin typeface="Canva Sans"/>
                <a:ea typeface="Canva Sans"/>
                <a:cs typeface="Canva Sans"/>
                <a:sym typeface="Canva Sans"/>
              </a:rPr>
              <a:t>Trainable Parameters</a:t>
            </a:r>
          </a:p>
        </p:txBody>
      </p:sp>
      <p:sp>
        <p:nvSpPr>
          <p:cNvPr name="TextBox 18" id="18"/>
          <p:cNvSpPr txBox="true"/>
          <p:nvPr/>
        </p:nvSpPr>
        <p:spPr>
          <a:xfrm rot="0">
            <a:off x="205751" y="296749"/>
            <a:ext cx="8493919"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LoRa Configuration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774109" y="2858192"/>
            <a:ext cx="3131664" cy="1292939"/>
            <a:chOff x="0" y="0"/>
            <a:chExt cx="824800" cy="340527"/>
          </a:xfrm>
        </p:grpSpPr>
        <p:sp>
          <p:nvSpPr>
            <p:cNvPr name="Freeform 3" id="3"/>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4" id="4"/>
            <p:cNvSpPr txBox="true"/>
            <p:nvPr/>
          </p:nvSpPr>
          <p:spPr>
            <a:xfrm>
              <a:off x="0" y="-38100"/>
              <a:ext cx="824800" cy="378627"/>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Tokenizer</a:t>
              </a:r>
            </a:p>
          </p:txBody>
        </p:sp>
      </p:grpSp>
      <p:grpSp>
        <p:nvGrpSpPr>
          <p:cNvPr name="Group 5" id="5"/>
          <p:cNvGrpSpPr/>
          <p:nvPr/>
        </p:nvGrpSpPr>
        <p:grpSpPr>
          <a:xfrm rot="0">
            <a:off x="1774109" y="4779781"/>
            <a:ext cx="3131664" cy="1292939"/>
            <a:chOff x="0" y="0"/>
            <a:chExt cx="824800" cy="340527"/>
          </a:xfrm>
        </p:grpSpPr>
        <p:sp>
          <p:nvSpPr>
            <p:cNvPr name="Freeform 6" id="6"/>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7" id="7"/>
            <p:cNvSpPr txBox="true"/>
            <p:nvPr/>
          </p:nvSpPr>
          <p:spPr>
            <a:xfrm>
              <a:off x="0" y="-38100"/>
              <a:ext cx="824800" cy="378627"/>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LLM from HuggingFace</a:t>
              </a:r>
            </a:p>
          </p:txBody>
        </p:sp>
      </p:grpSp>
      <p:grpSp>
        <p:nvGrpSpPr>
          <p:cNvPr name="Group 8" id="8"/>
          <p:cNvGrpSpPr/>
          <p:nvPr/>
        </p:nvGrpSpPr>
        <p:grpSpPr>
          <a:xfrm rot="0">
            <a:off x="1774109" y="6691129"/>
            <a:ext cx="3131664" cy="1292939"/>
            <a:chOff x="0" y="0"/>
            <a:chExt cx="824800" cy="340527"/>
          </a:xfrm>
        </p:grpSpPr>
        <p:sp>
          <p:nvSpPr>
            <p:cNvPr name="Freeform 9" id="9"/>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10" id="10"/>
            <p:cNvSpPr txBox="true"/>
            <p:nvPr/>
          </p:nvSpPr>
          <p:spPr>
            <a:xfrm>
              <a:off x="0" y="-38100"/>
              <a:ext cx="824800" cy="378627"/>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Peft Lora Config</a:t>
              </a:r>
            </a:p>
          </p:txBody>
        </p:sp>
      </p:grpSp>
      <p:grpSp>
        <p:nvGrpSpPr>
          <p:cNvPr name="Group 11" id="11"/>
          <p:cNvGrpSpPr/>
          <p:nvPr/>
        </p:nvGrpSpPr>
        <p:grpSpPr>
          <a:xfrm rot="0">
            <a:off x="1774109" y="8612718"/>
            <a:ext cx="3131664" cy="1292939"/>
            <a:chOff x="0" y="0"/>
            <a:chExt cx="824800" cy="340527"/>
          </a:xfrm>
        </p:grpSpPr>
        <p:sp>
          <p:nvSpPr>
            <p:cNvPr name="Freeform 12" id="12"/>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13" id="13"/>
            <p:cNvSpPr txBox="true"/>
            <p:nvPr/>
          </p:nvSpPr>
          <p:spPr>
            <a:xfrm>
              <a:off x="0" y="-38100"/>
              <a:ext cx="824800" cy="378627"/>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Train/Eval datasets</a:t>
              </a:r>
            </a:p>
          </p:txBody>
        </p:sp>
      </p:grpSp>
      <p:grpSp>
        <p:nvGrpSpPr>
          <p:cNvPr name="Group 14" id="14"/>
          <p:cNvGrpSpPr/>
          <p:nvPr/>
        </p:nvGrpSpPr>
        <p:grpSpPr>
          <a:xfrm rot="0">
            <a:off x="7040220" y="6691129"/>
            <a:ext cx="3131664" cy="1292939"/>
            <a:chOff x="0" y="0"/>
            <a:chExt cx="824800" cy="340527"/>
          </a:xfrm>
        </p:grpSpPr>
        <p:sp>
          <p:nvSpPr>
            <p:cNvPr name="Freeform 15" id="15"/>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16" id="16"/>
            <p:cNvSpPr txBox="true"/>
            <p:nvPr/>
          </p:nvSpPr>
          <p:spPr>
            <a:xfrm>
              <a:off x="0" y="-38100"/>
              <a:ext cx="824800" cy="378627"/>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7040220" y="4779781"/>
            <a:ext cx="3131664" cy="1292939"/>
            <a:chOff x="0" y="0"/>
            <a:chExt cx="824800" cy="340527"/>
          </a:xfrm>
        </p:grpSpPr>
        <p:sp>
          <p:nvSpPr>
            <p:cNvPr name="Freeform 18" id="18"/>
            <p:cNvSpPr/>
            <p:nvPr/>
          </p:nvSpPr>
          <p:spPr>
            <a:xfrm flipH="false" flipV="false" rot="0">
              <a:off x="0" y="0"/>
              <a:ext cx="824800" cy="340527"/>
            </a:xfrm>
            <a:custGeom>
              <a:avLst/>
              <a:gdLst/>
              <a:ahLst/>
              <a:cxnLst/>
              <a:rect r="r" b="b" t="t" l="l"/>
              <a:pathLst>
                <a:path h="340527" w="824800">
                  <a:moveTo>
                    <a:pt x="126079" y="0"/>
                  </a:moveTo>
                  <a:lnTo>
                    <a:pt x="698721" y="0"/>
                  </a:lnTo>
                  <a:cubicBezTo>
                    <a:pt x="732159" y="0"/>
                    <a:pt x="764228" y="13283"/>
                    <a:pt x="787873" y="36928"/>
                  </a:cubicBezTo>
                  <a:cubicBezTo>
                    <a:pt x="811517" y="60572"/>
                    <a:pt x="824800" y="92641"/>
                    <a:pt x="824800" y="126079"/>
                  </a:cubicBezTo>
                  <a:lnTo>
                    <a:pt x="824800" y="214448"/>
                  </a:lnTo>
                  <a:cubicBezTo>
                    <a:pt x="824800" y="247886"/>
                    <a:pt x="811517" y="279955"/>
                    <a:pt x="787873" y="303599"/>
                  </a:cubicBezTo>
                  <a:cubicBezTo>
                    <a:pt x="764228" y="327244"/>
                    <a:pt x="732159" y="340527"/>
                    <a:pt x="698721" y="340527"/>
                  </a:cubicBezTo>
                  <a:lnTo>
                    <a:pt x="126079" y="340527"/>
                  </a:lnTo>
                  <a:cubicBezTo>
                    <a:pt x="92641" y="340527"/>
                    <a:pt x="60572" y="327244"/>
                    <a:pt x="36928" y="303599"/>
                  </a:cubicBezTo>
                  <a:cubicBezTo>
                    <a:pt x="13283" y="279955"/>
                    <a:pt x="0" y="247886"/>
                    <a:pt x="0" y="214448"/>
                  </a:cubicBezTo>
                  <a:lnTo>
                    <a:pt x="0" y="126079"/>
                  </a:lnTo>
                  <a:cubicBezTo>
                    <a:pt x="0" y="92641"/>
                    <a:pt x="13283" y="60572"/>
                    <a:pt x="36928" y="36928"/>
                  </a:cubicBezTo>
                  <a:cubicBezTo>
                    <a:pt x="60572" y="13283"/>
                    <a:pt x="92641" y="0"/>
                    <a:pt x="126079" y="0"/>
                  </a:cubicBezTo>
                  <a:close/>
                </a:path>
              </a:pathLst>
            </a:custGeom>
            <a:solidFill>
              <a:srgbClr val="FFFFFF"/>
            </a:solidFill>
            <a:ln w="57150" cap="rnd">
              <a:solidFill>
                <a:srgbClr val="16244D"/>
              </a:solidFill>
              <a:prstDash val="solid"/>
              <a:round/>
            </a:ln>
          </p:spPr>
        </p:sp>
        <p:sp>
          <p:nvSpPr>
            <p:cNvPr name="TextBox 19" id="19"/>
            <p:cNvSpPr txBox="true"/>
            <p:nvPr/>
          </p:nvSpPr>
          <p:spPr>
            <a:xfrm>
              <a:off x="0" y="-38100"/>
              <a:ext cx="824800" cy="378627"/>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Quantized LLM</a:t>
              </a:r>
            </a:p>
          </p:txBody>
        </p:sp>
      </p:grpSp>
      <p:grpSp>
        <p:nvGrpSpPr>
          <p:cNvPr name="Group 20" id="20"/>
          <p:cNvGrpSpPr/>
          <p:nvPr/>
        </p:nvGrpSpPr>
        <p:grpSpPr>
          <a:xfrm rot="0">
            <a:off x="7931160" y="7145447"/>
            <a:ext cx="439204" cy="384304"/>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EFEFE"/>
            </a:solidFill>
            <a:ln w="57150" cap="sq">
              <a:solidFill>
                <a:srgbClr val="000000"/>
              </a:solidFill>
              <a:prstDash val="solid"/>
              <a:miter/>
            </a:ln>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3640"/>
                </a:lnSpc>
              </a:pPr>
            </a:p>
          </p:txBody>
        </p:sp>
      </p:grpSp>
      <p:sp>
        <p:nvSpPr>
          <p:cNvPr name="AutoShape 23" id="23"/>
          <p:cNvSpPr/>
          <p:nvPr/>
        </p:nvSpPr>
        <p:spPr>
          <a:xfrm flipV="true">
            <a:off x="4906120" y="3504662"/>
            <a:ext cx="6489631" cy="19050"/>
          </a:xfrm>
          <a:prstGeom prst="line">
            <a:avLst/>
          </a:prstGeom>
          <a:ln cap="flat" w="38100">
            <a:solidFill>
              <a:srgbClr val="000000"/>
            </a:solidFill>
            <a:prstDash val="solid"/>
            <a:headEnd type="none" len="sm" w="sm"/>
            <a:tailEnd type="none" len="sm" w="sm"/>
          </a:ln>
        </p:spPr>
      </p:sp>
      <p:sp>
        <p:nvSpPr>
          <p:cNvPr name="AutoShape 24" id="24"/>
          <p:cNvSpPr/>
          <p:nvPr/>
        </p:nvSpPr>
        <p:spPr>
          <a:xfrm flipV="true">
            <a:off x="4903511" y="9259188"/>
            <a:ext cx="6492240" cy="19050"/>
          </a:xfrm>
          <a:prstGeom prst="line">
            <a:avLst/>
          </a:prstGeom>
          <a:ln cap="flat" w="38100">
            <a:solidFill>
              <a:srgbClr val="000000"/>
            </a:solidFill>
            <a:prstDash val="solid"/>
            <a:headEnd type="none" len="sm" w="sm"/>
            <a:tailEnd type="none" len="sm" w="sm"/>
          </a:ln>
        </p:spPr>
      </p:sp>
      <p:sp>
        <p:nvSpPr>
          <p:cNvPr name="AutoShape 25" id="25"/>
          <p:cNvSpPr/>
          <p:nvPr/>
        </p:nvSpPr>
        <p:spPr>
          <a:xfrm>
            <a:off x="11395751" y="3504662"/>
            <a:ext cx="0" cy="5753638"/>
          </a:xfrm>
          <a:prstGeom prst="line">
            <a:avLst/>
          </a:prstGeom>
          <a:ln cap="flat" w="38100">
            <a:solidFill>
              <a:srgbClr val="000000"/>
            </a:solidFill>
            <a:prstDash val="solid"/>
            <a:headEnd type="none" len="sm" w="sm"/>
            <a:tailEnd type="none" len="sm" w="sm"/>
          </a:ln>
        </p:spPr>
      </p:sp>
      <p:sp>
        <p:nvSpPr>
          <p:cNvPr name="AutoShape 26" id="26"/>
          <p:cNvSpPr/>
          <p:nvPr/>
        </p:nvSpPr>
        <p:spPr>
          <a:xfrm>
            <a:off x="11395751" y="5464351"/>
            <a:ext cx="2134447" cy="0"/>
          </a:xfrm>
          <a:prstGeom prst="line">
            <a:avLst/>
          </a:prstGeom>
          <a:ln cap="flat" w="38100">
            <a:solidFill>
              <a:srgbClr val="000000"/>
            </a:solidFill>
            <a:prstDash val="solid"/>
            <a:headEnd type="none" len="sm" w="sm"/>
            <a:tailEnd type="arrow" len="sm" w="med"/>
          </a:ln>
        </p:spPr>
      </p:sp>
      <p:sp>
        <p:nvSpPr>
          <p:cNvPr name="Freeform 27" id="27"/>
          <p:cNvSpPr/>
          <p:nvPr/>
        </p:nvSpPr>
        <p:spPr>
          <a:xfrm flipH="false" flipV="false" rot="0">
            <a:off x="8525552" y="6174938"/>
            <a:ext cx="413973" cy="413973"/>
          </a:xfrm>
          <a:custGeom>
            <a:avLst/>
            <a:gdLst/>
            <a:ahLst/>
            <a:cxnLst/>
            <a:rect r="r" b="b" t="t" l="l"/>
            <a:pathLst>
              <a:path h="413973" w="413973">
                <a:moveTo>
                  <a:pt x="0" y="0"/>
                </a:moveTo>
                <a:lnTo>
                  <a:pt x="413973" y="0"/>
                </a:lnTo>
                <a:lnTo>
                  <a:pt x="413973" y="413973"/>
                </a:lnTo>
                <a:lnTo>
                  <a:pt x="0" y="41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13530197" y="3883201"/>
            <a:ext cx="3086100" cy="30861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EFEFE"/>
            </a:solidFill>
            <a:ln w="57150" cap="sq">
              <a:solidFill>
                <a:srgbClr val="16244D"/>
              </a:solidFill>
              <a:prstDash val="solid"/>
              <a:miter/>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3640"/>
                </a:lnSpc>
              </a:pPr>
              <a:r>
                <a:rPr lang="en-US" sz="2600">
                  <a:solidFill>
                    <a:srgbClr val="000000"/>
                  </a:solidFill>
                  <a:latin typeface="Open Sauce"/>
                  <a:ea typeface="Open Sauce"/>
                  <a:cs typeface="Open Sauce"/>
                  <a:sym typeface="Open Sauce"/>
                </a:rPr>
                <a:t>Trainer</a:t>
              </a:r>
            </a:p>
          </p:txBody>
        </p:sp>
      </p:grpSp>
      <p:sp>
        <p:nvSpPr>
          <p:cNvPr name="TextBox 31" id="31"/>
          <p:cNvSpPr txBox="true"/>
          <p:nvPr/>
        </p:nvSpPr>
        <p:spPr>
          <a:xfrm rot="0">
            <a:off x="460312" y="154997"/>
            <a:ext cx="4989076"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The Trainer</a:t>
            </a:r>
          </a:p>
        </p:txBody>
      </p:sp>
      <p:sp>
        <p:nvSpPr>
          <p:cNvPr name="TextBox 32" id="32"/>
          <p:cNvSpPr txBox="true"/>
          <p:nvPr/>
        </p:nvSpPr>
        <p:spPr>
          <a:xfrm rot="0">
            <a:off x="8240812" y="7107476"/>
            <a:ext cx="1397426"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anva Sans Bold"/>
                <a:ea typeface="Canva Sans Bold"/>
                <a:cs typeface="Canva Sans Bold"/>
                <a:sym typeface="Canva Sans Bold"/>
              </a:rPr>
              <a:t>w = A.B</a:t>
            </a:r>
          </a:p>
        </p:txBody>
      </p:sp>
      <p:grpSp>
        <p:nvGrpSpPr>
          <p:cNvPr name="Group 33" id="33"/>
          <p:cNvGrpSpPr/>
          <p:nvPr/>
        </p:nvGrpSpPr>
        <p:grpSpPr>
          <a:xfrm rot="0">
            <a:off x="4903511" y="5279787"/>
            <a:ext cx="2136709" cy="388178"/>
            <a:chOff x="0" y="0"/>
            <a:chExt cx="3333026" cy="605514"/>
          </a:xfrm>
        </p:grpSpPr>
        <p:sp>
          <p:nvSpPr>
            <p:cNvPr name="Freeform 34" id="34"/>
            <p:cNvSpPr/>
            <p:nvPr/>
          </p:nvSpPr>
          <p:spPr>
            <a:xfrm flipH="false" flipV="false" rot="0">
              <a:off x="0" y="0"/>
              <a:ext cx="3333026" cy="605514"/>
            </a:xfrm>
            <a:custGeom>
              <a:avLst/>
              <a:gdLst/>
              <a:ahLst/>
              <a:cxnLst/>
              <a:rect r="r" b="b" t="t" l="l"/>
              <a:pathLst>
                <a:path h="605514" w="3333026">
                  <a:moveTo>
                    <a:pt x="3333026" y="302757"/>
                  </a:moveTo>
                  <a:lnTo>
                    <a:pt x="2926626" y="0"/>
                  </a:lnTo>
                  <a:lnTo>
                    <a:pt x="2926626" y="203200"/>
                  </a:lnTo>
                  <a:lnTo>
                    <a:pt x="0" y="203200"/>
                  </a:lnTo>
                  <a:lnTo>
                    <a:pt x="0" y="402314"/>
                  </a:lnTo>
                  <a:lnTo>
                    <a:pt x="2926626" y="402314"/>
                  </a:lnTo>
                  <a:lnTo>
                    <a:pt x="2926626" y="605514"/>
                  </a:lnTo>
                  <a:lnTo>
                    <a:pt x="3333026" y="302757"/>
                  </a:lnTo>
                  <a:close/>
                </a:path>
              </a:pathLst>
            </a:custGeom>
            <a:solidFill>
              <a:srgbClr val="16244D"/>
            </a:solidFill>
          </p:spPr>
        </p:sp>
        <p:sp>
          <p:nvSpPr>
            <p:cNvPr name="TextBox 35" id="35"/>
            <p:cNvSpPr txBox="true"/>
            <p:nvPr/>
          </p:nvSpPr>
          <p:spPr>
            <a:xfrm>
              <a:off x="0" y="165100"/>
              <a:ext cx="3231426" cy="237214"/>
            </a:xfrm>
            <a:prstGeom prst="rect">
              <a:avLst/>
            </a:prstGeom>
          </p:spPr>
          <p:txBody>
            <a:bodyPr anchor="ctr" rtlCol="false" tIns="50800" lIns="50800" bIns="50800" rIns="50800"/>
            <a:lstStyle/>
            <a:p>
              <a:pPr algn="ctr">
                <a:lnSpc>
                  <a:spcPts val="3360"/>
                </a:lnSpc>
              </a:pPr>
            </a:p>
          </p:txBody>
        </p:sp>
      </p:grpSp>
      <p:sp>
        <p:nvSpPr>
          <p:cNvPr name="AutoShape 36" id="36"/>
          <p:cNvSpPr/>
          <p:nvPr/>
        </p:nvSpPr>
        <p:spPr>
          <a:xfrm flipV="true">
            <a:off x="10126611" y="5464351"/>
            <a:ext cx="1269140" cy="9525"/>
          </a:xfrm>
          <a:prstGeom prst="line">
            <a:avLst/>
          </a:prstGeom>
          <a:ln cap="flat" w="38100">
            <a:solidFill>
              <a:srgbClr val="000000"/>
            </a:solidFill>
            <a:prstDash val="solid"/>
            <a:headEnd type="none" len="sm" w="sm"/>
            <a:tailEnd type="none" len="sm" w="sm"/>
          </a:ln>
        </p:spPr>
      </p:sp>
      <p:grpSp>
        <p:nvGrpSpPr>
          <p:cNvPr name="Group 37" id="37"/>
          <p:cNvGrpSpPr/>
          <p:nvPr/>
        </p:nvGrpSpPr>
        <p:grpSpPr>
          <a:xfrm rot="0">
            <a:off x="4903511" y="7143510"/>
            <a:ext cx="2136709" cy="388178"/>
            <a:chOff x="0" y="0"/>
            <a:chExt cx="3333026" cy="605514"/>
          </a:xfrm>
        </p:grpSpPr>
        <p:sp>
          <p:nvSpPr>
            <p:cNvPr name="Freeform 38" id="38"/>
            <p:cNvSpPr/>
            <p:nvPr/>
          </p:nvSpPr>
          <p:spPr>
            <a:xfrm flipH="false" flipV="false" rot="0">
              <a:off x="0" y="0"/>
              <a:ext cx="3333026" cy="605514"/>
            </a:xfrm>
            <a:custGeom>
              <a:avLst/>
              <a:gdLst/>
              <a:ahLst/>
              <a:cxnLst/>
              <a:rect r="r" b="b" t="t" l="l"/>
              <a:pathLst>
                <a:path h="605514" w="3333026">
                  <a:moveTo>
                    <a:pt x="3333026" y="302757"/>
                  </a:moveTo>
                  <a:lnTo>
                    <a:pt x="2926626" y="0"/>
                  </a:lnTo>
                  <a:lnTo>
                    <a:pt x="2926626" y="203200"/>
                  </a:lnTo>
                  <a:lnTo>
                    <a:pt x="0" y="203200"/>
                  </a:lnTo>
                  <a:lnTo>
                    <a:pt x="0" y="402314"/>
                  </a:lnTo>
                  <a:lnTo>
                    <a:pt x="2926626" y="402314"/>
                  </a:lnTo>
                  <a:lnTo>
                    <a:pt x="2926626" y="605514"/>
                  </a:lnTo>
                  <a:lnTo>
                    <a:pt x="3333026" y="302757"/>
                  </a:lnTo>
                  <a:close/>
                </a:path>
              </a:pathLst>
            </a:custGeom>
            <a:solidFill>
              <a:srgbClr val="16244D"/>
            </a:solidFill>
          </p:spPr>
        </p:sp>
        <p:sp>
          <p:nvSpPr>
            <p:cNvPr name="TextBox 39" id="39"/>
            <p:cNvSpPr txBox="true"/>
            <p:nvPr/>
          </p:nvSpPr>
          <p:spPr>
            <a:xfrm>
              <a:off x="0" y="165100"/>
              <a:ext cx="3231426" cy="237214"/>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434956" y="3414939"/>
            <a:ext cx="13418088" cy="5843361"/>
          </a:xfrm>
          <a:custGeom>
            <a:avLst/>
            <a:gdLst/>
            <a:ahLst/>
            <a:cxnLst/>
            <a:rect r="r" b="b" t="t" l="l"/>
            <a:pathLst>
              <a:path h="5843361" w="13418088">
                <a:moveTo>
                  <a:pt x="0" y="0"/>
                </a:moveTo>
                <a:lnTo>
                  <a:pt x="13418088" y="0"/>
                </a:lnTo>
                <a:lnTo>
                  <a:pt x="13418088" y="5843361"/>
                </a:lnTo>
                <a:lnTo>
                  <a:pt x="0" y="5843361"/>
                </a:lnTo>
                <a:lnTo>
                  <a:pt x="0" y="0"/>
                </a:lnTo>
                <a:close/>
              </a:path>
            </a:pathLst>
          </a:custGeom>
          <a:blipFill>
            <a:blip r:embed="rId2"/>
            <a:stretch>
              <a:fillRect l="0" t="0" r="0" b="0"/>
            </a:stretch>
          </a:blipFill>
        </p:spPr>
      </p:sp>
      <p:sp>
        <p:nvSpPr>
          <p:cNvPr name="TextBox 3" id="3"/>
          <p:cNvSpPr txBox="true"/>
          <p:nvPr/>
        </p:nvSpPr>
        <p:spPr>
          <a:xfrm rot="0">
            <a:off x="614427" y="539496"/>
            <a:ext cx="7954463" cy="1035558"/>
          </a:xfrm>
          <a:prstGeom prst="rect">
            <a:avLst/>
          </a:prstGeom>
        </p:spPr>
        <p:txBody>
          <a:bodyPr anchor="t" rtlCol="false" tIns="0" lIns="0" bIns="0" rIns="0">
            <a:spAutoFit/>
          </a:bodyPr>
          <a:lstStyle/>
          <a:p>
            <a:pPr algn="ctr">
              <a:lnSpc>
                <a:spcPts val="8135"/>
              </a:lnSpc>
            </a:pPr>
            <a:r>
              <a:rPr lang="en-US" sz="7200">
                <a:solidFill>
                  <a:srgbClr val="16244D"/>
                </a:solidFill>
                <a:latin typeface="Open Sauce"/>
                <a:ea typeface="Open Sauce"/>
                <a:cs typeface="Open Sauce"/>
                <a:sym typeface="Open Sauce"/>
              </a:rPr>
              <a:t>Hyperparameters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3425" y="66958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02547" y="3756716"/>
            <a:ext cx="14082906" cy="2644013"/>
          </a:xfrm>
          <a:prstGeom prst="rect">
            <a:avLst/>
          </a:prstGeom>
        </p:spPr>
        <p:txBody>
          <a:bodyPr anchor="t" rtlCol="false" tIns="0" lIns="0" bIns="0" rIns="0">
            <a:spAutoFit/>
          </a:bodyPr>
          <a:lstStyle/>
          <a:p>
            <a:pPr algn="ctr">
              <a:lnSpc>
                <a:spcPts val="10396"/>
              </a:lnSpc>
            </a:pPr>
            <a:r>
              <a:rPr lang="en-US" sz="9200">
                <a:solidFill>
                  <a:srgbClr val="16244D"/>
                </a:solidFill>
                <a:latin typeface="Open Sauce"/>
                <a:ea typeface="Open Sauce"/>
                <a:cs typeface="Open Sauce"/>
                <a:sym typeface="Open Sauce"/>
              </a:rPr>
              <a:t>Model Comparison and Results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3425" y="66958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0827" y="539496"/>
            <a:ext cx="8336256" cy="1035558"/>
          </a:xfrm>
          <a:prstGeom prst="rect">
            <a:avLst/>
          </a:prstGeom>
        </p:spPr>
        <p:txBody>
          <a:bodyPr anchor="t" rtlCol="false" tIns="0" lIns="0" bIns="0" rIns="0">
            <a:spAutoFit/>
          </a:bodyPr>
          <a:lstStyle/>
          <a:p>
            <a:pPr algn="l">
              <a:lnSpc>
                <a:spcPts val="8135"/>
              </a:lnSpc>
            </a:pPr>
            <a:r>
              <a:rPr lang="en-US" sz="7200">
                <a:solidFill>
                  <a:srgbClr val="16244D"/>
                </a:solidFill>
                <a:latin typeface="Open Sauce"/>
                <a:ea typeface="Open Sauce"/>
                <a:cs typeface="Open Sauce"/>
                <a:sym typeface="Open Sauce"/>
              </a:rPr>
              <a:t>Evaluation Metrics </a:t>
            </a:r>
          </a:p>
        </p:txBody>
      </p:sp>
      <p:sp>
        <p:nvSpPr>
          <p:cNvPr name="TextBox 4" id="4"/>
          <p:cNvSpPr txBox="true"/>
          <p:nvPr/>
        </p:nvSpPr>
        <p:spPr>
          <a:xfrm rot="0">
            <a:off x="1028700" y="3597194"/>
            <a:ext cx="15125723" cy="3692525"/>
          </a:xfrm>
          <a:prstGeom prst="rect">
            <a:avLst/>
          </a:prstGeom>
        </p:spPr>
        <p:txBody>
          <a:bodyPr anchor="t" rtlCol="false" tIns="0" lIns="0" bIns="0" rIns="0">
            <a:spAutoFit/>
          </a:bodyPr>
          <a:lstStyle/>
          <a:p>
            <a:pPr algn="l">
              <a:lnSpc>
                <a:spcPts val="4900"/>
              </a:lnSpc>
            </a:pPr>
            <a:r>
              <a:rPr lang="en-US" sz="3500">
                <a:solidFill>
                  <a:srgbClr val="16244D"/>
                </a:solidFill>
                <a:latin typeface="Open Sauce"/>
                <a:ea typeface="Open Sauce"/>
                <a:cs typeface="Open Sauce"/>
                <a:sym typeface="Open Sauce"/>
              </a:rPr>
              <a:t>For evaluation, we used different metrics:</a:t>
            </a:r>
          </a:p>
          <a:p>
            <a:pPr algn="l" marL="755651" indent="-377825" lvl="1">
              <a:lnSpc>
                <a:spcPts val="4900"/>
              </a:lnSpc>
              <a:buFont typeface="Arial"/>
              <a:buChar char="•"/>
            </a:pPr>
            <a:r>
              <a:rPr lang="en-US" sz="3500">
                <a:solidFill>
                  <a:srgbClr val="16244D"/>
                </a:solidFill>
                <a:latin typeface="Open Sauce"/>
                <a:ea typeface="Open Sauce"/>
                <a:cs typeface="Open Sauce"/>
                <a:sym typeface="Open Sauce"/>
              </a:rPr>
              <a:t>Loss Function</a:t>
            </a:r>
          </a:p>
          <a:p>
            <a:pPr algn="l" marL="755651" indent="-377825" lvl="1">
              <a:lnSpc>
                <a:spcPts val="4900"/>
              </a:lnSpc>
              <a:buFont typeface="Arial"/>
              <a:buChar char="•"/>
            </a:pPr>
            <a:r>
              <a:rPr lang="en-US" sz="3500">
                <a:solidFill>
                  <a:srgbClr val="16244D"/>
                </a:solidFill>
                <a:latin typeface="Open Sauce"/>
                <a:ea typeface="Open Sauce"/>
                <a:cs typeface="Open Sauce"/>
                <a:sym typeface="Open Sauce"/>
              </a:rPr>
              <a:t>Bleu score</a:t>
            </a:r>
          </a:p>
          <a:p>
            <a:pPr algn="l" marL="755651" indent="-377825" lvl="1">
              <a:lnSpc>
                <a:spcPts val="4900"/>
              </a:lnSpc>
              <a:buFont typeface="Arial"/>
              <a:buChar char="•"/>
            </a:pPr>
            <a:r>
              <a:rPr lang="en-US" sz="3500">
                <a:solidFill>
                  <a:srgbClr val="16244D"/>
                </a:solidFill>
                <a:latin typeface="Open Sauce"/>
                <a:ea typeface="Open Sauce"/>
                <a:cs typeface="Open Sauce"/>
                <a:sym typeface="Open Sauce"/>
              </a:rPr>
              <a:t>Text similarity</a:t>
            </a:r>
          </a:p>
          <a:p>
            <a:pPr algn="l" marL="755651" indent="-377825" lvl="1">
              <a:lnSpc>
                <a:spcPts val="4900"/>
              </a:lnSpc>
              <a:buFont typeface="Arial"/>
              <a:buChar char="•"/>
            </a:pPr>
            <a:r>
              <a:rPr lang="en-US" sz="3500">
                <a:solidFill>
                  <a:srgbClr val="16244D"/>
                </a:solidFill>
                <a:latin typeface="Open Sauce"/>
                <a:ea typeface="Open Sauce"/>
                <a:cs typeface="Open Sauce"/>
                <a:sym typeface="Open Sauce"/>
              </a:rPr>
              <a:t>Accuracy percentage</a:t>
            </a:r>
          </a:p>
          <a:p>
            <a:pPr algn="l" marL="755651" indent="-377825" lvl="1">
              <a:lnSpc>
                <a:spcPts val="4900"/>
              </a:lnSpc>
              <a:buFont typeface="Arial"/>
              <a:buChar char="•"/>
            </a:pPr>
            <a:r>
              <a:rPr lang="en-US" sz="3500">
                <a:solidFill>
                  <a:srgbClr val="16244D"/>
                </a:solidFill>
                <a:latin typeface="Open Sauce"/>
                <a:ea typeface="Open Sauce"/>
                <a:cs typeface="Open Sauce"/>
                <a:sym typeface="Open Sauce"/>
              </a:rPr>
              <a:t>Time for evaluation</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697521" y="2857382"/>
            <a:ext cx="15672779" cy="2454275"/>
          </a:xfrm>
          <a:prstGeom prst="rect">
            <a:avLst/>
          </a:prstGeom>
        </p:spPr>
        <p:txBody>
          <a:bodyPr anchor="t" rtlCol="false" tIns="0" lIns="0" bIns="0" rIns="0">
            <a:spAutoFit/>
          </a:bodyPr>
          <a:lstStyle/>
          <a:p>
            <a:pPr algn="just">
              <a:lnSpc>
                <a:spcPts val="4900"/>
              </a:lnSpc>
            </a:pPr>
            <a:r>
              <a:rPr lang="en-US" sz="3500">
                <a:solidFill>
                  <a:srgbClr val="000000"/>
                </a:solidFill>
                <a:latin typeface="Open Sauce"/>
                <a:ea typeface="Open Sauce"/>
                <a:cs typeface="Open Sauce"/>
                <a:sym typeface="Open Sauce"/>
              </a:rPr>
              <a:t>During backpropagation, the loss computed involves:</a:t>
            </a:r>
          </a:p>
          <a:p>
            <a:pPr algn="just" marL="755651" indent="-377825" lvl="1">
              <a:lnSpc>
                <a:spcPts val="4900"/>
              </a:lnSpc>
              <a:buFont typeface="Arial"/>
              <a:buChar char="•"/>
            </a:pPr>
            <a:r>
              <a:rPr lang="en-US" sz="3500">
                <a:solidFill>
                  <a:srgbClr val="000000"/>
                </a:solidFill>
                <a:latin typeface="Open Sauce"/>
                <a:ea typeface="Open Sauce"/>
                <a:cs typeface="Open Sauce"/>
                <a:sym typeface="Open Sauce"/>
              </a:rPr>
              <a:t>Updating the model’s weights.</a:t>
            </a:r>
          </a:p>
          <a:p>
            <a:pPr algn="just" marL="755651" indent="-377825" lvl="1">
              <a:lnSpc>
                <a:spcPts val="4900"/>
              </a:lnSpc>
              <a:buFont typeface="Arial"/>
              <a:buChar char="•"/>
            </a:pPr>
            <a:r>
              <a:rPr lang="en-US" sz="3500">
                <a:solidFill>
                  <a:srgbClr val="000000"/>
                </a:solidFill>
                <a:latin typeface="Open Sauce"/>
                <a:ea typeface="Open Sauce"/>
                <a:cs typeface="Open Sauce"/>
                <a:sym typeface="Open Sauce"/>
              </a:rPr>
              <a:t>Minimizing the difference between the probability of the </a:t>
            </a:r>
          </a:p>
          <a:p>
            <a:pPr algn="just">
              <a:lnSpc>
                <a:spcPts val="4900"/>
              </a:lnSpc>
            </a:pPr>
            <a:r>
              <a:rPr lang="en-US" sz="3500">
                <a:solidFill>
                  <a:srgbClr val="000000"/>
                </a:solidFill>
                <a:latin typeface="Open Sauce"/>
                <a:ea typeface="Open Sauce"/>
                <a:cs typeface="Open Sauce"/>
                <a:sym typeface="Open Sauce"/>
              </a:rPr>
              <a:t>     </a:t>
            </a:r>
            <a:r>
              <a:rPr lang="en-US" sz="3500">
                <a:solidFill>
                  <a:srgbClr val="000000"/>
                </a:solidFill>
                <a:latin typeface="Open Sauce"/>
                <a:ea typeface="Open Sauce"/>
                <a:cs typeface="Open Sauce"/>
                <a:sym typeface="Open Sauce"/>
              </a:rPr>
              <a:t>actual text and the probability of the predicted text.</a:t>
            </a:r>
          </a:p>
        </p:txBody>
      </p:sp>
      <p:sp>
        <p:nvSpPr>
          <p:cNvPr name="TextBox 3" id="3"/>
          <p:cNvSpPr txBox="true"/>
          <p:nvPr/>
        </p:nvSpPr>
        <p:spPr>
          <a:xfrm rot="0">
            <a:off x="468863" y="611568"/>
            <a:ext cx="7323297"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LOSS FUNCTION</a:t>
            </a:r>
          </a:p>
        </p:txBody>
      </p:sp>
      <p:grpSp>
        <p:nvGrpSpPr>
          <p:cNvPr name="Group 4" id="4"/>
          <p:cNvGrpSpPr/>
          <p:nvPr/>
        </p:nvGrpSpPr>
        <p:grpSpPr>
          <a:xfrm rot="0">
            <a:off x="16744950" y="0"/>
            <a:ext cx="3086100" cy="12611100"/>
            <a:chOff x="0" y="0"/>
            <a:chExt cx="812800" cy="3321442"/>
          </a:xfrm>
        </p:grpSpPr>
        <p:sp>
          <p:nvSpPr>
            <p:cNvPr name="Freeform 5" id="5"/>
            <p:cNvSpPr/>
            <p:nvPr/>
          </p:nvSpPr>
          <p:spPr>
            <a:xfrm flipH="false" flipV="false" rot="0">
              <a:off x="0" y="0"/>
              <a:ext cx="812800" cy="3321442"/>
            </a:xfrm>
            <a:custGeom>
              <a:avLst/>
              <a:gdLst/>
              <a:ahLst/>
              <a:cxnLst/>
              <a:rect r="r" b="b" t="t" l="l"/>
              <a:pathLst>
                <a:path h="3321442" w="812800">
                  <a:moveTo>
                    <a:pt x="0" y="0"/>
                  </a:moveTo>
                  <a:lnTo>
                    <a:pt x="812800" y="0"/>
                  </a:lnTo>
                  <a:lnTo>
                    <a:pt x="812800" y="3321442"/>
                  </a:lnTo>
                  <a:lnTo>
                    <a:pt x="0" y="3321442"/>
                  </a:lnTo>
                  <a:close/>
                </a:path>
              </a:pathLst>
            </a:custGeom>
            <a:solidFill>
              <a:srgbClr val="16244D"/>
            </a:solidFill>
          </p:spPr>
        </p:sp>
        <p:sp>
          <p:nvSpPr>
            <p:cNvPr name="TextBox 6" id="6"/>
            <p:cNvSpPr txBox="true"/>
            <p:nvPr/>
          </p:nvSpPr>
          <p:spPr>
            <a:xfrm>
              <a:off x="0" y="-38100"/>
              <a:ext cx="812800" cy="3359542"/>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3425" y="66958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06017" y="2717404"/>
            <a:ext cx="10121177" cy="7569596"/>
          </a:xfrm>
          <a:custGeom>
            <a:avLst/>
            <a:gdLst/>
            <a:ahLst/>
            <a:cxnLst/>
            <a:rect r="r" b="b" t="t" l="l"/>
            <a:pathLst>
              <a:path h="7569596" w="10121177">
                <a:moveTo>
                  <a:pt x="0" y="0"/>
                </a:moveTo>
                <a:lnTo>
                  <a:pt x="10121177" y="0"/>
                </a:lnTo>
                <a:lnTo>
                  <a:pt x="10121177" y="7569596"/>
                </a:lnTo>
                <a:lnTo>
                  <a:pt x="0" y="7569596"/>
                </a:lnTo>
                <a:lnTo>
                  <a:pt x="0" y="0"/>
                </a:lnTo>
                <a:close/>
              </a:path>
            </a:pathLst>
          </a:custGeom>
          <a:blipFill>
            <a:blip r:embed="rId4"/>
            <a:stretch>
              <a:fillRect l="0" t="-1664" r="0" b="-1664"/>
            </a:stretch>
          </a:blipFill>
        </p:spPr>
      </p:sp>
      <p:sp>
        <p:nvSpPr>
          <p:cNvPr name="TextBox 4" id="4"/>
          <p:cNvSpPr txBox="true"/>
          <p:nvPr/>
        </p:nvSpPr>
        <p:spPr>
          <a:xfrm rot="0">
            <a:off x="1501464" y="417660"/>
            <a:ext cx="15285072" cy="20642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Adjusting alpha and r based on loss function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4055889" y="7121788"/>
            <a:ext cx="2871318" cy="2136512"/>
          </a:xfrm>
          <a:custGeom>
            <a:avLst/>
            <a:gdLst/>
            <a:ahLst/>
            <a:cxnLst/>
            <a:rect r="r" b="b" t="t" l="l"/>
            <a:pathLst>
              <a:path h="2136512" w="2871318">
                <a:moveTo>
                  <a:pt x="0" y="0"/>
                </a:moveTo>
                <a:lnTo>
                  <a:pt x="2871318" y="0"/>
                </a:lnTo>
                <a:lnTo>
                  <a:pt x="2871318" y="2136512"/>
                </a:lnTo>
                <a:lnTo>
                  <a:pt x="0" y="2136512"/>
                </a:lnTo>
                <a:lnTo>
                  <a:pt x="0" y="0"/>
                </a:lnTo>
                <a:close/>
              </a:path>
            </a:pathLst>
          </a:custGeom>
          <a:blipFill>
            <a:blip r:embed="rId2"/>
            <a:stretch>
              <a:fillRect l="0" t="-6516" r="0" b="-6516"/>
            </a:stretch>
          </a:blipFill>
        </p:spPr>
      </p:sp>
      <p:sp>
        <p:nvSpPr>
          <p:cNvPr name="TextBox 3" id="3"/>
          <p:cNvSpPr txBox="true"/>
          <p:nvPr/>
        </p:nvSpPr>
        <p:spPr>
          <a:xfrm rot="0">
            <a:off x="3629560" y="4274503"/>
            <a:ext cx="11028879" cy="1566544"/>
          </a:xfrm>
          <a:prstGeom prst="rect">
            <a:avLst/>
          </a:prstGeom>
        </p:spPr>
        <p:txBody>
          <a:bodyPr anchor="t" rtlCol="false" tIns="0" lIns="0" bIns="0" rIns="0">
            <a:spAutoFit/>
          </a:bodyPr>
          <a:lstStyle/>
          <a:p>
            <a:pPr algn="ctr">
              <a:lnSpc>
                <a:spcPts val="12880"/>
              </a:lnSpc>
            </a:pPr>
            <a:r>
              <a:rPr lang="en-US" sz="9200">
                <a:solidFill>
                  <a:srgbClr val="16244D"/>
                </a:solidFill>
                <a:latin typeface="Canva Sans"/>
                <a:ea typeface="Canva Sans"/>
                <a:cs typeface="Canva Sans"/>
                <a:sym typeface="Canva Sans"/>
              </a:rPr>
              <a:t>Dataset Acquisition</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493325"/>
            <a:ext cx="4742617"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Bleu Score</a:t>
            </a:r>
          </a:p>
        </p:txBody>
      </p:sp>
      <p:sp>
        <p:nvSpPr>
          <p:cNvPr name="TextBox 3" id="3"/>
          <p:cNvSpPr txBox="true"/>
          <p:nvPr/>
        </p:nvSpPr>
        <p:spPr>
          <a:xfrm rot="0">
            <a:off x="698500" y="2710949"/>
            <a:ext cx="16152801" cy="30734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It measures how well the generated text captures the vocabulary</a:t>
            </a:r>
          </a:p>
          <a:p>
            <a:pPr algn="just">
              <a:lnSpc>
                <a:spcPts val="4900"/>
              </a:lnSpc>
            </a:pPr>
            <a:r>
              <a:rPr lang="en-US" sz="3500">
                <a:solidFill>
                  <a:srgbClr val="000000"/>
                </a:solidFill>
                <a:latin typeface="Canva Sans"/>
                <a:ea typeface="Canva Sans"/>
                <a:cs typeface="Canva Sans"/>
                <a:sym typeface="Canva Sans"/>
              </a:rPr>
              <a:t>      of the reference text. </a:t>
            </a:r>
          </a:p>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Measures the number of words that were predicted by the</a:t>
            </a:r>
          </a:p>
          <a:p>
            <a:pPr algn="just">
              <a:lnSpc>
                <a:spcPts val="4900"/>
              </a:lnSpc>
            </a:pPr>
            <a:r>
              <a:rPr lang="en-US" sz="3500">
                <a:solidFill>
                  <a:srgbClr val="000000"/>
                </a:solidFill>
                <a:latin typeface="Canva Sans"/>
                <a:ea typeface="Canva Sans"/>
                <a:cs typeface="Canva Sans"/>
                <a:sym typeface="Canva Sans"/>
              </a:rPr>
              <a:t>    model and present in the actual output (however it </a:t>
            </a:r>
          </a:p>
          <a:p>
            <a:pPr algn="just">
              <a:lnSpc>
                <a:spcPts val="4900"/>
              </a:lnSpc>
            </a:pPr>
            <a:r>
              <a:rPr lang="en-US" sz="3500">
                <a:solidFill>
                  <a:srgbClr val="000000"/>
                </a:solidFill>
                <a:latin typeface="Canva Sans"/>
                <a:ea typeface="Canva Sans"/>
                <a:cs typeface="Canva Sans"/>
                <a:sym typeface="Canva Sans"/>
              </a:rPr>
              <a:t>    </a:t>
            </a:r>
            <a:r>
              <a:rPr lang="en-US" sz="3500">
                <a:solidFill>
                  <a:srgbClr val="000000"/>
                </a:solidFill>
                <a:latin typeface="Canva Sans"/>
                <a:ea typeface="Canva Sans"/>
                <a:cs typeface="Canva Sans"/>
                <a:sym typeface="Canva Sans"/>
              </a:rPr>
              <a:t>doesn’t take the order into consideration). </a:t>
            </a:r>
          </a:p>
        </p:txBody>
      </p:sp>
      <p:grpSp>
        <p:nvGrpSpPr>
          <p:cNvPr name="Group 4" id="4"/>
          <p:cNvGrpSpPr/>
          <p:nvPr/>
        </p:nvGrpSpPr>
        <p:grpSpPr>
          <a:xfrm rot="0">
            <a:off x="16744950" y="0"/>
            <a:ext cx="3086100" cy="12611100"/>
            <a:chOff x="0" y="0"/>
            <a:chExt cx="812800" cy="3321442"/>
          </a:xfrm>
        </p:grpSpPr>
        <p:sp>
          <p:nvSpPr>
            <p:cNvPr name="Freeform 5" id="5"/>
            <p:cNvSpPr/>
            <p:nvPr/>
          </p:nvSpPr>
          <p:spPr>
            <a:xfrm flipH="false" flipV="false" rot="0">
              <a:off x="0" y="0"/>
              <a:ext cx="812800" cy="3321442"/>
            </a:xfrm>
            <a:custGeom>
              <a:avLst/>
              <a:gdLst/>
              <a:ahLst/>
              <a:cxnLst/>
              <a:rect r="r" b="b" t="t" l="l"/>
              <a:pathLst>
                <a:path h="3321442" w="812800">
                  <a:moveTo>
                    <a:pt x="0" y="0"/>
                  </a:moveTo>
                  <a:lnTo>
                    <a:pt x="812800" y="0"/>
                  </a:lnTo>
                  <a:lnTo>
                    <a:pt x="812800" y="3321442"/>
                  </a:lnTo>
                  <a:lnTo>
                    <a:pt x="0" y="3321442"/>
                  </a:lnTo>
                  <a:close/>
                </a:path>
              </a:pathLst>
            </a:custGeom>
            <a:solidFill>
              <a:srgbClr val="16244D"/>
            </a:solidFill>
          </p:spPr>
        </p:sp>
        <p:sp>
          <p:nvSpPr>
            <p:cNvPr name="TextBox 6" id="6"/>
            <p:cNvSpPr txBox="true"/>
            <p:nvPr/>
          </p:nvSpPr>
          <p:spPr>
            <a:xfrm>
              <a:off x="0" y="-38100"/>
              <a:ext cx="812800" cy="3359542"/>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3425" y="66958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0205" y="3438415"/>
            <a:ext cx="11172460" cy="6514812"/>
          </a:xfrm>
          <a:custGeom>
            <a:avLst/>
            <a:gdLst/>
            <a:ahLst/>
            <a:cxnLst/>
            <a:rect r="r" b="b" t="t" l="l"/>
            <a:pathLst>
              <a:path h="6514812" w="11172460">
                <a:moveTo>
                  <a:pt x="0" y="0"/>
                </a:moveTo>
                <a:lnTo>
                  <a:pt x="11172460" y="0"/>
                </a:lnTo>
                <a:lnTo>
                  <a:pt x="11172460" y="6514812"/>
                </a:lnTo>
                <a:lnTo>
                  <a:pt x="0" y="6514812"/>
                </a:lnTo>
                <a:lnTo>
                  <a:pt x="0" y="0"/>
                </a:lnTo>
                <a:close/>
              </a:path>
            </a:pathLst>
          </a:custGeom>
          <a:blipFill>
            <a:blip r:embed="rId4"/>
            <a:stretch>
              <a:fillRect l="0" t="0" r="0" b="0"/>
            </a:stretch>
          </a:blipFill>
        </p:spPr>
      </p:sp>
      <p:sp>
        <p:nvSpPr>
          <p:cNvPr name="TextBox 4" id="4"/>
          <p:cNvSpPr txBox="true"/>
          <p:nvPr/>
        </p:nvSpPr>
        <p:spPr>
          <a:xfrm rot="0">
            <a:off x="2435363" y="799611"/>
            <a:ext cx="12282144" cy="20642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Adjusting The Learning Rate based on Bleu Score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2521823" y="6956425"/>
            <a:ext cx="5492017" cy="3313474"/>
          </a:xfrm>
          <a:custGeom>
            <a:avLst/>
            <a:gdLst/>
            <a:ahLst/>
            <a:cxnLst/>
            <a:rect r="r" b="b" t="t" l="l"/>
            <a:pathLst>
              <a:path h="3313474" w="5492017">
                <a:moveTo>
                  <a:pt x="0" y="0"/>
                </a:moveTo>
                <a:lnTo>
                  <a:pt x="5492017" y="0"/>
                </a:lnTo>
                <a:lnTo>
                  <a:pt x="5492017" y="3313474"/>
                </a:lnTo>
                <a:lnTo>
                  <a:pt x="0" y="3313474"/>
                </a:lnTo>
                <a:lnTo>
                  <a:pt x="0" y="0"/>
                </a:lnTo>
                <a:close/>
              </a:path>
            </a:pathLst>
          </a:custGeom>
          <a:blipFill>
            <a:blip r:embed="rId2"/>
            <a:stretch>
              <a:fillRect l="0" t="0" r="0" b="0"/>
            </a:stretch>
          </a:blipFill>
        </p:spPr>
      </p:sp>
      <p:sp>
        <p:nvSpPr>
          <p:cNvPr name="TextBox 3" id="3"/>
          <p:cNvSpPr txBox="true"/>
          <p:nvPr/>
        </p:nvSpPr>
        <p:spPr>
          <a:xfrm rot="0">
            <a:off x="1028700" y="348615"/>
            <a:ext cx="6299954"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Similarity Text</a:t>
            </a:r>
          </a:p>
        </p:txBody>
      </p:sp>
      <p:sp>
        <p:nvSpPr>
          <p:cNvPr name="TextBox 4" id="4"/>
          <p:cNvSpPr txBox="true"/>
          <p:nvPr/>
        </p:nvSpPr>
        <p:spPr>
          <a:xfrm rot="0">
            <a:off x="800100" y="2386330"/>
            <a:ext cx="14705153" cy="36925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Compares text outputs by highlighting common and unique elements.</a:t>
            </a:r>
          </a:p>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Converts predicted and actual word lists into sets to remove duplicates.</a:t>
            </a:r>
          </a:p>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Finds the intersection of the sets to identify common words.</a:t>
            </a:r>
          </a:p>
          <a:p>
            <a:pPr algn="just" marL="755651" indent="-377825" lvl="1">
              <a:lnSpc>
                <a:spcPts val="4900"/>
              </a:lnSpc>
              <a:buFont typeface="Arial"/>
              <a:buChar char="•"/>
            </a:pPr>
            <a:r>
              <a:rPr lang="en-US" sz="3500">
                <a:solidFill>
                  <a:srgbClr val="000000"/>
                </a:solidFill>
                <a:latin typeface="Canva Sans"/>
                <a:ea typeface="Canva Sans"/>
                <a:cs typeface="Canva Sans"/>
                <a:sym typeface="Canva Sans"/>
              </a:rPr>
              <a:t>Finds the union of the sets to identify all unique words.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3425" y="669582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79243" y="3062648"/>
            <a:ext cx="11677500" cy="7224352"/>
          </a:xfrm>
          <a:custGeom>
            <a:avLst/>
            <a:gdLst/>
            <a:ahLst/>
            <a:cxnLst/>
            <a:rect r="r" b="b" t="t" l="l"/>
            <a:pathLst>
              <a:path h="7224352" w="11677500">
                <a:moveTo>
                  <a:pt x="0" y="0"/>
                </a:moveTo>
                <a:lnTo>
                  <a:pt x="11677500" y="0"/>
                </a:lnTo>
                <a:lnTo>
                  <a:pt x="11677500" y="7224352"/>
                </a:lnTo>
                <a:lnTo>
                  <a:pt x="0" y="7224352"/>
                </a:lnTo>
                <a:lnTo>
                  <a:pt x="0" y="0"/>
                </a:lnTo>
                <a:close/>
              </a:path>
            </a:pathLst>
          </a:custGeom>
          <a:blipFill>
            <a:blip r:embed="rId4"/>
            <a:stretch>
              <a:fillRect l="0" t="0" r="0" b="0"/>
            </a:stretch>
          </a:blipFill>
        </p:spPr>
      </p:sp>
      <p:sp>
        <p:nvSpPr>
          <p:cNvPr name="TextBox 4" id="4"/>
          <p:cNvSpPr txBox="true"/>
          <p:nvPr/>
        </p:nvSpPr>
        <p:spPr>
          <a:xfrm rot="0">
            <a:off x="2435363" y="799611"/>
            <a:ext cx="13456247" cy="20642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Adjusting The Learning Rate Based on Similarity Text</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231701" y="2352460"/>
            <a:ext cx="13979891" cy="4947954"/>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Represents the proportion of correct predictions made by a forecasting model.</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Calculated as the difference between 100 and the Mean Absolute Percentage Error (MAPE).</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Provides an intuitive sense of the model’s accuracy.</a:t>
            </a:r>
          </a:p>
          <a:p>
            <a:pPr algn="l" marL="755649" indent="-377824" lvl="1">
              <a:lnSpc>
                <a:spcPts val="4899"/>
              </a:lnSpc>
              <a:buFont typeface="Arial"/>
              <a:buChar char="•"/>
            </a:pPr>
            <a:r>
              <a:rPr lang="en-US" sz="3499">
                <a:solidFill>
                  <a:srgbClr val="000000"/>
                </a:solidFill>
                <a:latin typeface="Canva Sans"/>
                <a:ea typeface="Canva Sans"/>
                <a:cs typeface="Canva Sans"/>
                <a:sym typeface="Canva Sans"/>
              </a:rPr>
              <a:t>Expressed as a percentage, where higher values indicate better model performance.</a:t>
            </a:r>
          </a:p>
          <a:p>
            <a:pPr algn="l">
              <a:lnSpc>
                <a:spcPts val="5106"/>
              </a:lnSpc>
            </a:pPr>
          </a:p>
        </p:txBody>
      </p:sp>
      <p:grpSp>
        <p:nvGrpSpPr>
          <p:cNvPr name="Group 3" id="3"/>
          <p:cNvGrpSpPr/>
          <p:nvPr/>
        </p:nvGrpSpPr>
        <p:grpSpPr>
          <a:xfrm rot="0">
            <a:off x="16744950" y="0"/>
            <a:ext cx="3086100" cy="12611100"/>
            <a:chOff x="0" y="0"/>
            <a:chExt cx="812800" cy="3321442"/>
          </a:xfrm>
        </p:grpSpPr>
        <p:sp>
          <p:nvSpPr>
            <p:cNvPr name="Freeform 4" id="4"/>
            <p:cNvSpPr/>
            <p:nvPr/>
          </p:nvSpPr>
          <p:spPr>
            <a:xfrm flipH="false" flipV="false" rot="0">
              <a:off x="0" y="0"/>
              <a:ext cx="812800" cy="3321442"/>
            </a:xfrm>
            <a:custGeom>
              <a:avLst/>
              <a:gdLst/>
              <a:ahLst/>
              <a:cxnLst/>
              <a:rect r="r" b="b" t="t" l="l"/>
              <a:pathLst>
                <a:path h="3321442" w="812800">
                  <a:moveTo>
                    <a:pt x="0" y="0"/>
                  </a:moveTo>
                  <a:lnTo>
                    <a:pt x="812800" y="0"/>
                  </a:lnTo>
                  <a:lnTo>
                    <a:pt x="812800" y="3321442"/>
                  </a:lnTo>
                  <a:lnTo>
                    <a:pt x="0" y="3321442"/>
                  </a:lnTo>
                  <a:close/>
                </a:path>
              </a:pathLst>
            </a:custGeom>
            <a:solidFill>
              <a:srgbClr val="16244D"/>
            </a:solidFill>
          </p:spPr>
        </p:sp>
        <p:sp>
          <p:nvSpPr>
            <p:cNvPr name="TextBox 5" id="5"/>
            <p:cNvSpPr txBox="true"/>
            <p:nvPr/>
          </p:nvSpPr>
          <p:spPr>
            <a:xfrm>
              <a:off x="0" y="-38100"/>
              <a:ext cx="812800" cy="3359542"/>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1028700" y="516974"/>
            <a:ext cx="9343668" cy="1226820"/>
          </a:xfrm>
          <a:prstGeom prst="rect">
            <a:avLst/>
          </a:prstGeom>
        </p:spPr>
        <p:txBody>
          <a:bodyPr anchor="t" rtlCol="false" tIns="0" lIns="0" bIns="0" rIns="0">
            <a:spAutoFit/>
          </a:bodyPr>
          <a:lstStyle/>
          <a:p>
            <a:pPr algn="ctr">
              <a:lnSpc>
                <a:spcPts val="10080"/>
              </a:lnSpc>
            </a:pPr>
            <a:r>
              <a:rPr lang="en-US" sz="7200">
                <a:solidFill>
                  <a:srgbClr val="16244D"/>
                </a:solidFill>
                <a:latin typeface="Canva Sans"/>
                <a:ea typeface="Canva Sans"/>
                <a:cs typeface="Canva Sans"/>
                <a:sym typeface="Canva Sans"/>
              </a:rPr>
              <a:t>Accuracy Percentage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033176" y="2672951"/>
            <a:ext cx="10221648" cy="7306404"/>
          </a:xfrm>
          <a:custGeom>
            <a:avLst/>
            <a:gdLst/>
            <a:ahLst/>
            <a:cxnLst/>
            <a:rect r="r" b="b" t="t" l="l"/>
            <a:pathLst>
              <a:path h="7306404" w="10221648">
                <a:moveTo>
                  <a:pt x="0" y="0"/>
                </a:moveTo>
                <a:lnTo>
                  <a:pt x="10221648" y="0"/>
                </a:lnTo>
                <a:lnTo>
                  <a:pt x="10221648" y="7306405"/>
                </a:lnTo>
                <a:lnTo>
                  <a:pt x="0" y="7306405"/>
                </a:lnTo>
                <a:lnTo>
                  <a:pt x="0" y="0"/>
                </a:lnTo>
                <a:close/>
              </a:path>
            </a:pathLst>
          </a:custGeom>
          <a:blipFill>
            <a:blip r:embed="rId2"/>
            <a:stretch>
              <a:fillRect l="0" t="0" r="0" b="0"/>
            </a:stretch>
          </a:blipFill>
        </p:spPr>
      </p:sp>
      <p:sp>
        <p:nvSpPr>
          <p:cNvPr name="TextBox 3" id="3"/>
          <p:cNvSpPr txBox="true"/>
          <p:nvPr/>
        </p:nvSpPr>
        <p:spPr>
          <a:xfrm rot="0">
            <a:off x="1028700" y="608656"/>
            <a:ext cx="14256372" cy="1035596"/>
          </a:xfrm>
          <a:prstGeom prst="rect">
            <a:avLst/>
          </a:prstGeom>
        </p:spPr>
        <p:txBody>
          <a:bodyPr anchor="t" rtlCol="false" tIns="0" lIns="0" bIns="0" rIns="0">
            <a:spAutoFit/>
          </a:bodyPr>
          <a:lstStyle/>
          <a:p>
            <a:pPr algn="ctr">
              <a:lnSpc>
                <a:spcPts val="8140"/>
              </a:lnSpc>
            </a:pPr>
            <a:r>
              <a:rPr lang="en-US" sz="7204">
                <a:solidFill>
                  <a:srgbClr val="16244D"/>
                </a:solidFill>
                <a:latin typeface="Open Sauce"/>
                <a:ea typeface="Open Sauce"/>
                <a:cs typeface="Open Sauce"/>
                <a:sym typeface="Open Sauce"/>
              </a:rPr>
              <a:t>Comparison based on accuracy</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413277" y="4099411"/>
            <a:ext cx="9021783" cy="3509468"/>
          </a:xfrm>
          <a:custGeom>
            <a:avLst/>
            <a:gdLst/>
            <a:ahLst/>
            <a:cxnLst/>
            <a:rect r="r" b="b" t="t" l="l"/>
            <a:pathLst>
              <a:path h="3509468" w="9021783">
                <a:moveTo>
                  <a:pt x="0" y="0"/>
                </a:moveTo>
                <a:lnTo>
                  <a:pt x="9021783" y="0"/>
                </a:lnTo>
                <a:lnTo>
                  <a:pt x="9021783" y="3509468"/>
                </a:lnTo>
                <a:lnTo>
                  <a:pt x="0" y="3509468"/>
                </a:lnTo>
                <a:lnTo>
                  <a:pt x="0" y="0"/>
                </a:lnTo>
                <a:close/>
              </a:path>
            </a:pathLst>
          </a:custGeom>
          <a:blipFill>
            <a:blip r:embed="rId2"/>
            <a:stretch>
              <a:fillRect l="0" t="0" r="-56388" b="0"/>
            </a:stretch>
          </a:blipFill>
        </p:spPr>
      </p:sp>
      <p:sp>
        <p:nvSpPr>
          <p:cNvPr name="TextBox 3" id="3"/>
          <p:cNvSpPr txBox="true"/>
          <p:nvPr/>
        </p:nvSpPr>
        <p:spPr>
          <a:xfrm rot="0">
            <a:off x="2134032" y="675331"/>
            <a:ext cx="13580272" cy="2073783"/>
          </a:xfrm>
          <a:prstGeom prst="rect">
            <a:avLst/>
          </a:prstGeom>
        </p:spPr>
        <p:txBody>
          <a:bodyPr anchor="t" rtlCol="false" tIns="0" lIns="0" bIns="0" rIns="0">
            <a:spAutoFit/>
          </a:bodyPr>
          <a:lstStyle/>
          <a:p>
            <a:pPr algn="ctr">
              <a:lnSpc>
                <a:spcPts val="8135"/>
              </a:lnSpc>
            </a:pPr>
            <a:r>
              <a:rPr lang="en-US" sz="7199">
                <a:solidFill>
                  <a:srgbClr val="16244D"/>
                </a:solidFill>
                <a:latin typeface="Open Sauce"/>
                <a:ea typeface="Open Sauce"/>
                <a:cs typeface="Open Sauce"/>
                <a:sym typeface="Open Sauce"/>
              </a:rPr>
              <a:t>Time Taken by Each Model During Evaluation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1786088"/>
            <a:ext cx="9816442" cy="8500912"/>
            <a:chOff x="0" y="0"/>
            <a:chExt cx="2585400" cy="2238923"/>
          </a:xfrm>
        </p:grpSpPr>
        <p:sp>
          <p:nvSpPr>
            <p:cNvPr name="Freeform 3" id="3"/>
            <p:cNvSpPr/>
            <p:nvPr/>
          </p:nvSpPr>
          <p:spPr>
            <a:xfrm flipH="false" flipV="false" rot="0">
              <a:off x="0" y="0"/>
              <a:ext cx="2585400" cy="2238923"/>
            </a:xfrm>
            <a:custGeom>
              <a:avLst/>
              <a:gdLst/>
              <a:ahLst/>
              <a:cxnLst/>
              <a:rect r="r" b="b" t="t" l="l"/>
              <a:pathLst>
                <a:path h="2238923" w="2585400">
                  <a:moveTo>
                    <a:pt x="0" y="0"/>
                  </a:moveTo>
                  <a:lnTo>
                    <a:pt x="2585400" y="0"/>
                  </a:lnTo>
                  <a:lnTo>
                    <a:pt x="2585400" y="2238923"/>
                  </a:lnTo>
                  <a:lnTo>
                    <a:pt x="0" y="2238923"/>
                  </a:lnTo>
                  <a:close/>
                </a:path>
              </a:pathLst>
            </a:custGeom>
            <a:solidFill>
              <a:srgbClr val="000000">
                <a:alpha val="0"/>
              </a:srgbClr>
            </a:solidFill>
            <a:ln w="104775" cap="sq">
              <a:solidFill>
                <a:srgbClr val="16244D"/>
              </a:solidFill>
              <a:prstDash val="solid"/>
              <a:miter/>
            </a:ln>
          </p:spPr>
        </p:sp>
        <p:sp>
          <p:nvSpPr>
            <p:cNvPr name="TextBox 4" id="4"/>
            <p:cNvSpPr txBox="true"/>
            <p:nvPr/>
          </p:nvSpPr>
          <p:spPr>
            <a:xfrm>
              <a:off x="0" y="-38100"/>
              <a:ext cx="2585400" cy="2277023"/>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569325" y="2623312"/>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549" y="3077755"/>
            <a:ext cx="1064737" cy="1141531"/>
          </a:xfrm>
          <a:custGeom>
            <a:avLst/>
            <a:gdLst/>
            <a:ahLst/>
            <a:cxnLst/>
            <a:rect r="r" b="b" t="t" l="l"/>
            <a:pathLst>
              <a:path h="1141531" w="1064737">
                <a:moveTo>
                  <a:pt x="0" y="0"/>
                </a:moveTo>
                <a:lnTo>
                  <a:pt x="1064737" y="0"/>
                </a:lnTo>
                <a:lnTo>
                  <a:pt x="1064737" y="1141531"/>
                </a:lnTo>
                <a:lnTo>
                  <a:pt x="0" y="1141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89204" y="668283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2484250" y="3161484"/>
            <a:ext cx="617049" cy="1057802"/>
            <a:chOff x="0" y="0"/>
            <a:chExt cx="475556" cy="815242"/>
          </a:xfrm>
        </p:grpSpPr>
        <p:sp>
          <p:nvSpPr>
            <p:cNvPr name="Freeform 9" id="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0" id="1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1" id="11"/>
          <p:cNvGrpSpPr/>
          <p:nvPr/>
        </p:nvGrpSpPr>
        <p:grpSpPr>
          <a:xfrm rot="0">
            <a:off x="4271126" y="5343525"/>
            <a:ext cx="617049" cy="1057802"/>
            <a:chOff x="0" y="0"/>
            <a:chExt cx="475556" cy="815242"/>
          </a:xfrm>
        </p:grpSpPr>
        <p:sp>
          <p:nvSpPr>
            <p:cNvPr name="Freeform 12" id="12"/>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3" id="13"/>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14" id="14"/>
          <p:cNvSpPr/>
          <p:nvPr/>
        </p:nvSpPr>
        <p:spPr>
          <a:xfrm flipH="false" flipV="false" rot="0">
            <a:off x="675601" y="6682830"/>
            <a:ext cx="1448633" cy="1869204"/>
          </a:xfrm>
          <a:custGeom>
            <a:avLst/>
            <a:gdLst/>
            <a:ahLst/>
            <a:cxnLst/>
            <a:rect r="r" b="b" t="t" l="l"/>
            <a:pathLst>
              <a:path h="1869204" w="1448633">
                <a:moveTo>
                  <a:pt x="0" y="0"/>
                </a:moveTo>
                <a:lnTo>
                  <a:pt x="1448634" y="0"/>
                </a:lnTo>
                <a:lnTo>
                  <a:pt x="1448634" y="1869205"/>
                </a:lnTo>
                <a:lnTo>
                  <a:pt x="0" y="1869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5400000">
            <a:off x="2344611" y="7088531"/>
            <a:ext cx="617049" cy="1057802"/>
            <a:chOff x="0" y="0"/>
            <a:chExt cx="475556" cy="815242"/>
          </a:xfrm>
        </p:grpSpPr>
        <p:sp>
          <p:nvSpPr>
            <p:cNvPr name="Freeform 16" id="16"/>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7" id="17"/>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8" id="18"/>
          <p:cNvGrpSpPr/>
          <p:nvPr/>
        </p:nvGrpSpPr>
        <p:grpSpPr>
          <a:xfrm rot="-5400000">
            <a:off x="6150006" y="7051997"/>
            <a:ext cx="538343" cy="1107556"/>
            <a:chOff x="0" y="0"/>
            <a:chExt cx="475556" cy="978381"/>
          </a:xfrm>
        </p:grpSpPr>
        <p:sp>
          <p:nvSpPr>
            <p:cNvPr name="Freeform 19" id="19"/>
            <p:cNvSpPr/>
            <p:nvPr/>
          </p:nvSpPr>
          <p:spPr>
            <a:xfrm flipH="false" flipV="false" rot="0">
              <a:off x="0" y="0"/>
              <a:ext cx="475556" cy="978381"/>
            </a:xfrm>
            <a:custGeom>
              <a:avLst/>
              <a:gdLst/>
              <a:ahLst/>
              <a:cxnLst/>
              <a:rect r="r" b="b" t="t" l="l"/>
              <a:pathLst>
                <a:path h="978381" w="475556">
                  <a:moveTo>
                    <a:pt x="237778" y="978381"/>
                  </a:moveTo>
                  <a:lnTo>
                    <a:pt x="0" y="571981"/>
                  </a:lnTo>
                  <a:lnTo>
                    <a:pt x="203200" y="571981"/>
                  </a:lnTo>
                  <a:lnTo>
                    <a:pt x="203200" y="0"/>
                  </a:lnTo>
                  <a:lnTo>
                    <a:pt x="272356" y="0"/>
                  </a:lnTo>
                  <a:lnTo>
                    <a:pt x="272356" y="571981"/>
                  </a:lnTo>
                  <a:lnTo>
                    <a:pt x="475556" y="571981"/>
                  </a:lnTo>
                  <a:lnTo>
                    <a:pt x="237778" y="978381"/>
                  </a:lnTo>
                  <a:close/>
                </a:path>
              </a:pathLst>
            </a:custGeom>
            <a:solidFill>
              <a:srgbClr val="16244D"/>
            </a:solidFill>
          </p:spPr>
        </p:sp>
        <p:sp>
          <p:nvSpPr>
            <p:cNvPr name="TextBox 20" id="20"/>
            <p:cNvSpPr txBox="true"/>
            <p:nvPr/>
          </p:nvSpPr>
          <p:spPr>
            <a:xfrm>
              <a:off x="203200" y="19050"/>
              <a:ext cx="69156" cy="857731"/>
            </a:xfrm>
            <a:prstGeom prst="rect">
              <a:avLst/>
            </a:prstGeom>
          </p:spPr>
          <p:txBody>
            <a:bodyPr anchor="ctr" rtlCol="false" tIns="50800" lIns="50800" bIns="50800" rIns="50800"/>
            <a:lstStyle/>
            <a:p>
              <a:pPr algn="ctr">
                <a:lnSpc>
                  <a:spcPts val="3005"/>
                </a:lnSpc>
              </a:pPr>
            </a:p>
          </p:txBody>
        </p:sp>
      </p:grpSp>
      <p:grpSp>
        <p:nvGrpSpPr>
          <p:cNvPr name="Group 21" id="21"/>
          <p:cNvGrpSpPr/>
          <p:nvPr/>
        </p:nvGrpSpPr>
        <p:grpSpPr>
          <a:xfrm rot="0">
            <a:off x="9816442" y="1786088"/>
            <a:ext cx="8616083" cy="8500912"/>
            <a:chOff x="0" y="0"/>
            <a:chExt cx="2269256" cy="2238923"/>
          </a:xfrm>
        </p:grpSpPr>
        <p:sp>
          <p:nvSpPr>
            <p:cNvPr name="Freeform 22" id="22"/>
            <p:cNvSpPr/>
            <p:nvPr/>
          </p:nvSpPr>
          <p:spPr>
            <a:xfrm flipH="false" flipV="false" rot="0">
              <a:off x="0" y="0"/>
              <a:ext cx="2269256" cy="2238923"/>
            </a:xfrm>
            <a:custGeom>
              <a:avLst/>
              <a:gdLst/>
              <a:ahLst/>
              <a:cxnLst/>
              <a:rect r="r" b="b" t="t" l="l"/>
              <a:pathLst>
                <a:path h="2238923" w="2269256">
                  <a:moveTo>
                    <a:pt x="0" y="0"/>
                  </a:moveTo>
                  <a:lnTo>
                    <a:pt x="2269256" y="0"/>
                  </a:lnTo>
                  <a:lnTo>
                    <a:pt x="2269256" y="2238923"/>
                  </a:lnTo>
                  <a:lnTo>
                    <a:pt x="0" y="2238923"/>
                  </a:lnTo>
                  <a:close/>
                </a:path>
              </a:pathLst>
            </a:custGeom>
            <a:solidFill>
              <a:srgbClr val="111D40"/>
            </a:solidFill>
          </p:spPr>
        </p:sp>
        <p:sp>
          <p:nvSpPr>
            <p:cNvPr name="TextBox 23" id="23"/>
            <p:cNvSpPr txBox="true"/>
            <p:nvPr/>
          </p:nvSpPr>
          <p:spPr>
            <a:xfrm>
              <a:off x="0" y="-38100"/>
              <a:ext cx="2269256" cy="2277023"/>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0">
            <a:off x="11673467" y="6331110"/>
            <a:ext cx="2039465" cy="2549331"/>
          </a:xfrm>
          <a:custGeom>
            <a:avLst/>
            <a:gdLst/>
            <a:ahLst/>
            <a:cxnLst/>
            <a:rect r="r" b="b" t="t" l="l"/>
            <a:pathLst>
              <a:path h="2549331" w="2039465">
                <a:moveTo>
                  <a:pt x="0" y="0"/>
                </a:moveTo>
                <a:lnTo>
                  <a:pt x="2039465" y="0"/>
                </a:lnTo>
                <a:lnTo>
                  <a:pt x="2039465" y="2549331"/>
                </a:lnTo>
                <a:lnTo>
                  <a:pt x="0" y="2549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7029495" y="7224887"/>
            <a:ext cx="2634547" cy="840483"/>
            <a:chOff x="0" y="0"/>
            <a:chExt cx="693872" cy="221362"/>
          </a:xfrm>
        </p:grpSpPr>
        <p:sp>
          <p:nvSpPr>
            <p:cNvPr name="Freeform 26" id="26"/>
            <p:cNvSpPr/>
            <p:nvPr/>
          </p:nvSpPr>
          <p:spPr>
            <a:xfrm flipH="false" flipV="false" rot="0">
              <a:off x="0" y="0"/>
              <a:ext cx="693872" cy="221362"/>
            </a:xfrm>
            <a:custGeom>
              <a:avLst/>
              <a:gdLst/>
              <a:ahLst/>
              <a:cxnLst/>
              <a:rect r="r" b="b" t="t" l="l"/>
              <a:pathLst>
                <a:path h="221362" w="693872">
                  <a:moveTo>
                    <a:pt x="0" y="0"/>
                  </a:moveTo>
                  <a:lnTo>
                    <a:pt x="693872" y="0"/>
                  </a:lnTo>
                  <a:lnTo>
                    <a:pt x="693872" y="221362"/>
                  </a:lnTo>
                  <a:lnTo>
                    <a:pt x="0" y="221362"/>
                  </a:lnTo>
                  <a:close/>
                </a:path>
              </a:pathLst>
            </a:custGeom>
            <a:solidFill>
              <a:srgbClr val="FEFEFE"/>
            </a:solidFill>
            <a:ln w="38100" cap="sq">
              <a:solidFill>
                <a:srgbClr val="07B2B8"/>
              </a:solidFill>
              <a:prstDash val="solid"/>
              <a:miter/>
            </a:ln>
          </p:spPr>
        </p:sp>
        <p:sp>
          <p:nvSpPr>
            <p:cNvPr name="TextBox 27" id="27"/>
            <p:cNvSpPr txBox="true"/>
            <p:nvPr/>
          </p:nvSpPr>
          <p:spPr>
            <a:xfrm>
              <a:off x="0" y="-38100"/>
              <a:ext cx="693872" cy="259462"/>
            </a:xfrm>
            <a:prstGeom prst="rect">
              <a:avLst/>
            </a:prstGeom>
          </p:spPr>
          <p:txBody>
            <a:bodyPr anchor="ctr" rtlCol="false" tIns="50800" lIns="50800" bIns="50800" rIns="50800"/>
            <a:lstStyle/>
            <a:p>
              <a:pPr algn="ctr">
                <a:lnSpc>
                  <a:spcPts val="3360"/>
                </a:lnSpc>
              </a:pPr>
            </a:p>
          </p:txBody>
        </p:sp>
      </p:grpSp>
      <p:sp>
        <p:nvSpPr>
          <p:cNvPr name="Freeform 28" id="28"/>
          <p:cNvSpPr/>
          <p:nvPr/>
        </p:nvSpPr>
        <p:spPr>
          <a:xfrm flipH="false" flipV="false" rot="0">
            <a:off x="15606009" y="6398508"/>
            <a:ext cx="2418468" cy="2418468"/>
          </a:xfrm>
          <a:custGeom>
            <a:avLst/>
            <a:gdLst/>
            <a:ahLst/>
            <a:cxnLst/>
            <a:rect r="r" b="b" t="t" l="l"/>
            <a:pathLst>
              <a:path h="2418468" w="2418468">
                <a:moveTo>
                  <a:pt x="0" y="0"/>
                </a:moveTo>
                <a:lnTo>
                  <a:pt x="2418468" y="0"/>
                </a:lnTo>
                <a:lnTo>
                  <a:pt x="2418468" y="2418468"/>
                </a:lnTo>
                <a:lnTo>
                  <a:pt x="0" y="241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10092667" y="7525607"/>
            <a:ext cx="1418876" cy="400350"/>
            <a:chOff x="0" y="0"/>
            <a:chExt cx="1734859" cy="489508"/>
          </a:xfrm>
        </p:grpSpPr>
        <p:sp>
          <p:nvSpPr>
            <p:cNvPr name="Freeform 30" id="30"/>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07B2B8"/>
            </a:solidFill>
          </p:spPr>
        </p:sp>
        <p:sp>
          <p:nvSpPr>
            <p:cNvPr name="TextBox 31" id="31"/>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15396650" y="9032348"/>
            <a:ext cx="2837187" cy="815339"/>
          </a:xfrm>
          <a:prstGeom prst="rect">
            <a:avLst/>
          </a:prstGeom>
        </p:spPr>
        <p:txBody>
          <a:bodyPr anchor="t" rtlCol="false" tIns="0" lIns="0" bIns="0" rIns="0">
            <a:spAutoFit/>
          </a:bodyPr>
          <a:lstStyle/>
          <a:p>
            <a:pPr algn="ctr">
              <a:lnSpc>
                <a:spcPts val="3360"/>
              </a:lnSpc>
            </a:pPr>
            <a:r>
              <a:rPr lang="en-US" sz="2400">
                <a:solidFill>
                  <a:srgbClr val="FEFEFE"/>
                </a:solidFill>
                <a:latin typeface="Canva Sans"/>
                <a:ea typeface="Canva Sans"/>
                <a:cs typeface="Canva Sans"/>
                <a:sym typeface="Canva Sans"/>
              </a:rPr>
              <a:t>json to CadQuery conversion</a:t>
            </a:r>
          </a:p>
        </p:txBody>
      </p:sp>
      <p:sp>
        <p:nvSpPr>
          <p:cNvPr name="TextBox 33" id="33"/>
          <p:cNvSpPr txBox="true"/>
          <p:nvPr/>
        </p:nvSpPr>
        <p:spPr>
          <a:xfrm rot="0">
            <a:off x="867549" y="4361218"/>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34" id="34"/>
          <p:cNvSpPr txBox="true"/>
          <p:nvPr/>
        </p:nvSpPr>
        <p:spPr>
          <a:xfrm rot="0">
            <a:off x="3149456" y="4747261"/>
            <a:ext cx="3220631"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35" id="35"/>
          <p:cNvSpPr txBox="true"/>
          <p:nvPr/>
        </p:nvSpPr>
        <p:spPr>
          <a:xfrm rot="0">
            <a:off x="3149456" y="921389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36" id="36"/>
          <p:cNvSpPr txBox="true"/>
          <p:nvPr/>
        </p:nvSpPr>
        <p:spPr>
          <a:xfrm rot="0">
            <a:off x="399474" y="9171160"/>
            <a:ext cx="1864400"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User prompt</a:t>
            </a:r>
          </a:p>
        </p:txBody>
      </p:sp>
      <p:sp>
        <p:nvSpPr>
          <p:cNvPr name="TextBox 37" id="37"/>
          <p:cNvSpPr txBox="true"/>
          <p:nvPr/>
        </p:nvSpPr>
        <p:spPr>
          <a:xfrm rot="0">
            <a:off x="11018164"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JSON</a:t>
            </a:r>
          </a:p>
        </p:txBody>
      </p:sp>
      <p:sp>
        <p:nvSpPr>
          <p:cNvPr name="TextBox 38" id="38"/>
          <p:cNvSpPr txBox="true"/>
          <p:nvPr/>
        </p:nvSpPr>
        <p:spPr>
          <a:xfrm rot="0">
            <a:off x="9019658" y="5431353"/>
            <a:ext cx="9525" cy="1566544"/>
          </a:xfrm>
          <a:prstGeom prst="rect">
            <a:avLst/>
          </a:prstGeom>
        </p:spPr>
        <p:txBody>
          <a:bodyPr anchor="t" rtlCol="false" tIns="0" lIns="0" bIns="0" rIns="0">
            <a:spAutoFit/>
          </a:bodyPr>
          <a:lstStyle/>
          <a:p>
            <a:pPr algn="ctr">
              <a:lnSpc>
                <a:spcPts val="12880"/>
              </a:lnSpc>
            </a:pPr>
          </a:p>
        </p:txBody>
      </p:sp>
      <p:sp>
        <p:nvSpPr>
          <p:cNvPr name="TextBox 39" id="39"/>
          <p:cNvSpPr txBox="true"/>
          <p:nvPr/>
        </p:nvSpPr>
        <p:spPr>
          <a:xfrm rot="0">
            <a:off x="15169712" y="5806068"/>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ea typeface="Canva Sans"/>
                <a:cs typeface="Canva Sans"/>
                <a:sym typeface="Canva Sans"/>
              </a:rPr>
              <a:t>CadQuery Code</a:t>
            </a:r>
          </a:p>
        </p:txBody>
      </p:sp>
      <p:sp>
        <p:nvSpPr>
          <p:cNvPr name="TextBox 40" id="40"/>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Our proposed system</a:t>
            </a:r>
          </a:p>
        </p:txBody>
      </p:sp>
      <p:sp>
        <p:nvSpPr>
          <p:cNvPr name="TextBox 41" id="41"/>
          <p:cNvSpPr txBox="true"/>
          <p:nvPr/>
        </p:nvSpPr>
        <p:spPr>
          <a:xfrm rot="0">
            <a:off x="7249128" y="7400654"/>
            <a:ext cx="2406051" cy="431798"/>
          </a:xfrm>
          <a:prstGeom prst="rect">
            <a:avLst/>
          </a:prstGeom>
        </p:spPr>
        <p:txBody>
          <a:bodyPr anchor="t" rtlCol="false" tIns="0" lIns="0" bIns="0" rIns="0">
            <a:spAutoFit/>
          </a:bodyPr>
          <a:lstStyle/>
          <a:p>
            <a:pPr algn="ctr">
              <a:lnSpc>
                <a:spcPts val="3500"/>
              </a:lnSpc>
            </a:pPr>
            <a:r>
              <a:rPr lang="en-US" sz="2500">
                <a:solidFill>
                  <a:srgbClr val="07B2B8"/>
                </a:solidFill>
                <a:latin typeface="Canva Sans Bold"/>
                <a:ea typeface="Canva Sans Bold"/>
                <a:cs typeface="Canva Sans Bold"/>
                <a:sym typeface="Canva Sans Bold"/>
              </a:rPr>
              <a:t>generate_file()</a:t>
            </a:r>
          </a:p>
        </p:txBody>
      </p:sp>
      <p:sp>
        <p:nvSpPr>
          <p:cNvPr name="TextBox 42" id="42"/>
          <p:cNvSpPr txBox="true"/>
          <p:nvPr/>
        </p:nvSpPr>
        <p:spPr>
          <a:xfrm rot="0">
            <a:off x="11544441" y="9191470"/>
            <a:ext cx="2065734" cy="396202"/>
          </a:xfrm>
          <a:prstGeom prst="rect">
            <a:avLst/>
          </a:prstGeom>
        </p:spPr>
        <p:txBody>
          <a:bodyPr anchor="t" rtlCol="false" tIns="0" lIns="0" bIns="0" rIns="0">
            <a:spAutoFit/>
          </a:bodyPr>
          <a:lstStyle/>
          <a:p>
            <a:pPr algn="ctr">
              <a:lnSpc>
                <a:spcPts val="3362"/>
              </a:lnSpc>
            </a:pPr>
            <a:r>
              <a:rPr lang="en-US" sz="2401">
                <a:solidFill>
                  <a:srgbClr val="FFFFFF"/>
                </a:solidFill>
                <a:latin typeface="Canva Sans"/>
                <a:ea typeface="Canva Sans"/>
                <a:cs typeface="Canva Sans"/>
                <a:sym typeface="Canva Sans"/>
              </a:rPr>
              <a:t>filling the json</a:t>
            </a:r>
          </a:p>
        </p:txBody>
      </p:sp>
      <p:sp>
        <p:nvSpPr>
          <p:cNvPr name="TextBox 43" id="43"/>
          <p:cNvSpPr txBox="true"/>
          <p:nvPr/>
        </p:nvSpPr>
        <p:spPr>
          <a:xfrm rot="0">
            <a:off x="7029495" y="8909157"/>
            <a:ext cx="2625685" cy="815340"/>
          </a:xfrm>
          <a:prstGeom prst="rect">
            <a:avLst/>
          </a:prstGeom>
        </p:spPr>
        <p:txBody>
          <a:bodyPr anchor="t" rtlCol="false" tIns="0" lIns="0" bIns="0" rIns="0">
            <a:spAutoFit/>
          </a:bodyPr>
          <a:lstStyle/>
          <a:p>
            <a:pPr algn="ctr">
              <a:lnSpc>
                <a:spcPts val="3359"/>
              </a:lnSpc>
            </a:pPr>
            <a:r>
              <a:rPr lang="en-US" sz="2400">
                <a:solidFill>
                  <a:srgbClr val="16244D"/>
                </a:solidFill>
                <a:latin typeface="Canva Sans"/>
                <a:ea typeface="Canva Sans"/>
                <a:cs typeface="Canva Sans"/>
                <a:sym typeface="Canva Sans"/>
              </a:rPr>
              <a:t>output of fine-tuned model</a:t>
            </a:r>
          </a:p>
        </p:txBody>
      </p:sp>
      <p:grpSp>
        <p:nvGrpSpPr>
          <p:cNvPr name="Group 44" id="44"/>
          <p:cNvGrpSpPr/>
          <p:nvPr/>
        </p:nvGrpSpPr>
        <p:grpSpPr>
          <a:xfrm rot="0">
            <a:off x="14031937" y="7525607"/>
            <a:ext cx="1418876" cy="400350"/>
            <a:chOff x="0" y="0"/>
            <a:chExt cx="1734859" cy="489508"/>
          </a:xfrm>
        </p:grpSpPr>
        <p:sp>
          <p:nvSpPr>
            <p:cNvPr name="Freeform 45" id="45"/>
            <p:cNvSpPr/>
            <p:nvPr/>
          </p:nvSpPr>
          <p:spPr>
            <a:xfrm flipH="false" flipV="false" rot="0">
              <a:off x="0" y="0"/>
              <a:ext cx="1734859" cy="489508"/>
            </a:xfrm>
            <a:custGeom>
              <a:avLst/>
              <a:gdLst/>
              <a:ahLst/>
              <a:cxnLst/>
              <a:rect r="r" b="b" t="t" l="l"/>
              <a:pathLst>
                <a:path h="489508" w="1734859">
                  <a:moveTo>
                    <a:pt x="1734859" y="244754"/>
                  </a:moveTo>
                  <a:lnTo>
                    <a:pt x="1328459" y="0"/>
                  </a:lnTo>
                  <a:lnTo>
                    <a:pt x="1328459" y="203200"/>
                  </a:lnTo>
                  <a:lnTo>
                    <a:pt x="0" y="203200"/>
                  </a:lnTo>
                  <a:lnTo>
                    <a:pt x="0" y="286308"/>
                  </a:lnTo>
                  <a:lnTo>
                    <a:pt x="1328459" y="286308"/>
                  </a:lnTo>
                  <a:lnTo>
                    <a:pt x="1328459" y="489508"/>
                  </a:lnTo>
                  <a:lnTo>
                    <a:pt x="1734859" y="244754"/>
                  </a:lnTo>
                  <a:close/>
                </a:path>
              </a:pathLst>
            </a:custGeom>
            <a:solidFill>
              <a:srgbClr val="FFFFFF"/>
            </a:solidFill>
          </p:spPr>
        </p:sp>
        <p:sp>
          <p:nvSpPr>
            <p:cNvPr name="TextBox 46" id="46"/>
            <p:cNvSpPr txBox="true"/>
            <p:nvPr/>
          </p:nvSpPr>
          <p:spPr>
            <a:xfrm>
              <a:off x="0" y="165100"/>
              <a:ext cx="1633259" cy="121208"/>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273488" y="0"/>
            <a:ext cx="13741025" cy="10287000"/>
          </a:xfrm>
          <a:custGeom>
            <a:avLst/>
            <a:gdLst/>
            <a:ahLst/>
            <a:cxnLst/>
            <a:rect r="r" b="b" t="t" l="l"/>
            <a:pathLst>
              <a:path h="10287000" w="13741025">
                <a:moveTo>
                  <a:pt x="0" y="0"/>
                </a:moveTo>
                <a:lnTo>
                  <a:pt x="13741024" y="0"/>
                </a:lnTo>
                <a:lnTo>
                  <a:pt x="13741024" y="10287000"/>
                </a:lnTo>
                <a:lnTo>
                  <a:pt x="0" y="10287000"/>
                </a:lnTo>
                <a:lnTo>
                  <a:pt x="0" y="0"/>
                </a:lnTo>
                <a:close/>
              </a:path>
            </a:pathLst>
          </a:custGeom>
          <a:blipFill>
            <a:blip r:embed="rId2"/>
            <a:stretch>
              <a:fillRect l="-762" t="0" r="-2174" b="0"/>
            </a:stretch>
          </a:blipFill>
        </p:spPr>
      </p:sp>
      <p:sp>
        <p:nvSpPr>
          <p:cNvPr name="TextBox 3" id="3"/>
          <p:cNvSpPr txBox="true"/>
          <p:nvPr/>
        </p:nvSpPr>
        <p:spPr>
          <a:xfrm rot="0">
            <a:off x="13968298" y="9171160"/>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Bold"/>
                <a:ea typeface="Canva Sans Bold"/>
                <a:cs typeface="Canva Sans Bold"/>
                <a:sym typeface="Canva Sans Bold"/>
              </a:rPr>
              <a:t>CADquery Code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6" t="0" r="-3066" b="0"/>
            </a:stretch>
          </a:blipFill>
        </p:spPr>
      </p:sp>
      <p:sp>
        <p:nvSpPr>
          <p:cNvPr name="Freeform 3" id="3"/>
          <p:cNvSpPr/>
          <p:nvPr/>
        </p:nvSpPr>
        <p:spPr>
          <a:xfrm flipH="false" flipV="false" rot="0">
            <a:off x="10127348" y="3308769"/>
            <a:ext cx="6816751" cy="5949531"/>
          </a:xfrm>
          <a:custGeom>
            <a:avLst/>
            <a:gdLst/>
            <a:ahLst/>
            <a:cxnLst/>
            <a:rect r="r" b="b" t="t" l="l"/>
            <a:pathLst>
              <a:path h="5949531" w="6816751">
                <a:moveTo>
                  <a:pt x="0" y="0"/>
                </a:moveTo>
                <a:lnTo>
                  <a:pt x="6816751" y="0"/>
                </a:lnTo>
                <a:lnTo>
                  <a:pt x="6816751" y="5949531"/>
                </a:lnTo>
                <a:lnTo>
                  <a:pt x="0" y="5949531"/>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39296" y="7715243"/>
            <a:ext cx="3318454" cy="1439071"/>
          </a:xfrm>
          <a:custGeom>
            <a:avLst/>
            <a:gdLst/>
            <a:ahLst/>
            <a:cxnLst/>
            <a:rect r="r" b="b" t="t" l="l"/>
            <a:pathLst>
              <a:path h="1439071" w="3318454">
                <a:moveTo>
                  <a:pt x="0" y="0"/>
                </a:moveTo>
                <a:lnTo>
                  <a:pt x="3318453" y="0"/>
                </a:lnTo>
                <a:lnTo>
                  <a:pt x="3318453" y="1439070"/>
                </a:lnTo>
                <a:lnTo>
                  <a:pt x="0" y="1439070"/>
                </a:lnTo>
                <a:lnTo>
                  <a:pt x="0" y="0"/>
                </a:lnTo>
                <a:close/>
              </a:path>
            </a:pathLst>
          </a:custGeom>
          <a:blipFill>
            <a:blip r:embed="rId2"/>
            <a:stretch>
              <a:fillRect l="0" t="0" r="0" b="0"/>
            </a:stretch>
          </a:blipFill>
        </p:spPr>
      </p:sp>
      <p:sp>
        <p:nvSpPr>
          <p:cNvPr name="Freeform 3" id="3"/>
          <p:cNvSpPr/>
          <p:nvPr/>
        </p:nvSpPr>
        <p:spPr>
          <a:xfrm flipH="false" flipV="false" rot="0">
            <a:off x="0" y="6516846"/>
            <a:ext cx="3326357" cy="322087"/>
          </a:xfrm>
          <a:custGeom>
            <a:avLst/>
            <a:gdLst/>
            <a:ahLst/>
            <a:cxnLst/>
            <a:rect r="r" b="b" t="t" l="l"/>
            <a:pathLst>
              <a:path h="322087" w="3326357">
                <a:moveTo>
                  <a:pt x="0" y="0"/>
                </a:moveTo>
                <a:lnTo>
                  <a:pt x="3326357" y="0"/>
                </a:lnTo>
                <a:lnTo>
                  <a:pt x="3326357" y="322088"/>
                </a:lnTo>
                <a:lnTo>
                  <a:pt x="0" y="322088"/>
                </a:lnTo>
                <a:lnTo>
                  <a:pt x="0" y="0"/>
                </a:lnTo>
                <a:close/>
              </a:path>
            </a:pathLst>
          </a:custGeom>
          <a:blipFill>
            <a:blip r:embed="rId3"/>
            <a:stretch>
              <a:fillRect l="0" t="-31342" r="0" b="-3071"/>
            </a:stretch>
          </a:blipFill>
        </p:spPr>
      </p:sp>
      <p:sp>
        <p:nvSpPr>
          <p:cNvPr name="Freeform 4" id="4"/>
          <p:cNvSpPr/>
          <p:nvPr/>
        </p:nvSpPr>
        <p:spPr>
          <a:xfrm flipH="false" flipV="false" rot="0">
            <a:off x="39296" y="4316440"/>
            <a:ext cx="2887818" cy="1326055"/>
          </a:xfrm>
          <a:custGeom>
            <a:avLst/>
            <a:gdLst/>
            <a:ahLst/>
            <a:cxnLst/>
            <a:rect r="r" b="b" t="t" l="l"/>
            <a:pathLst>
              <a:path h="1326055" w="2887818">
                <a:moveTo>
                  <a:pt x="0" y="0"/>
                </a:moveTo>
                <a:lnTo>
                  <a:pt x="2887817" y="0"/>
                </a:lnTo>
                <a:lnTo>
                  <a:pt x="2887817" y="1326055"/>
                </a:lnTo>
                <a:lnTo>
                  <a:pt x="0" y="1326055"/>
                </a:lnTo>
                <a:lnTo>
                  <a:pt x="0" y="0"/>
                </a:lnTo>
                <a:close/>
              </a:path>
            </a:pathLst>
          </a:custGeom>
          <a:blipFill>
            <a:blip r:embed="rId4"/>
            <a:stretch>
              <a:fillRect l="0" t="0" r="0" b="-5089"/>
            </a:stretch>
          </a:blipFill>
        </p:spPr>
      </p:sp>
      <p:sp>
        <p:nvSpPr>
          <p:cNvPr name="TextBox 5" id="5"/>
          <p:cNvSpPr txBox="true"/>
          <p:nvPr/>
        </p:nvSpPr>
        <p:spPr>
          <a:xfrm rot="0">
            <a:off x="2638433" y="2989405"/>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Bold"/>
                <a:ea typeface="Canva Sans Bold"/>
                <a:cs typeface="Canva Sans Bold"/>
                <a:sym typeface="Canva Sans Bold"/>
              </a:rPr>
              <a:t>File Type</a:t>
            </a:r>
          </a:p>
        </p:txBody>
      </p:sp>
      <p:sp>
        <p:nvSpPr>
          <p:cNvPr name="TextBox 6" id="6"/>
          <p:cNvSpPr txBox="true"/>
          <p:nvPr/>
        </p:nvSpPr>
        <p:spPr>
          <a:xfrm rot="0">
            <a:off x="3289191" y="6214975"/>
            <a:ext cx="3450901" cy="976630"/>
          </a:xfrm>
          <a:prstGeom prst="rect">
            <a:avLst/>
          </a:prstGeom>
        </p:spPr>
        <p:txBody>
          <a:bodyPr anchor="t" rtlCol="false" tIns="0" lIns="0" bIns="0" rIns="0">
            <a:spAutoFit/>
          </a:bodyPr>
          <a:lstStyle/>
          <a:p>
            <a:pPr algn="ctr">
              <a:lnSpc>
                <a:spcPts val="3919"/>
              </a:lnSpc>
            </a:pPr>
            <a:r>
              <a:rPr lang="en-US" sz="2799">
                <a:solidFill>
                  <a:srgbClr val="16244D"/>
                </a:solidFill>
                <a:latin typeface="Canva Sans"/>
                <a:ea typeface="Canva Sans"/>
                <a:cs typeface="Canva Sans"/>
                <a:sym typeface="Canva Sans"/>
              </a:rPr>
              <a:t>stl, obj,  </a:t>
            </a:r>
          </a:p>
          <a:p>
            <a:pPr algn="ctr">
              <a:lnSpc>
                <a:spcPts val="3919"/>
              </a:lnSpc>
            </a:pPr>
            <a:r>
              <a:rPr lang="en-US" sz="2799">
                <a:solidFill>
                  <a:srgbClr val="16244D"/>
                </a:solidFill>
                <a:latin typeface="Canva Sans"/>
                <a:ea typeface="Canva Sans"/>
                <a:cs typeface="Canva Sans"/>
                <a:sym typeface="Canva Sans"/>
              </a:rPr>
              <a:t> ply</a:t>
            </a:r>
          </a:p>
        </p:txBody>
      </p:sp>
      <p:grpSp>
        <p:nvGrpSpPr>
          <p:cNvPr name="Group 7" id="7"/>
          <p:cNvGrpSpPr/>
          <p:nvPr/>
        </p:nvGrpSpPr>
        <p:grpSpPr>
          <a:xfrm rot="0">
            <a:off x="5330857" y="8229830"/>
            <a:ext cx="975913" cy="97591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a:ln w="38100" cap="sq">
              <a:solidFill>
                <a:srgbClr val="07B2B8"/>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60"/>
                </a:lnSpc>
              </a:pPr>
            </a:p>
          </p:txBody>
        </p:sp>
      </p:grpSp>
      <p:sp>
        <p:nvSpPr>
          <p:cNvPr name="TextBox 10" id="10"/>
          <p:cNvSpPr txBox="true"/>
          <p:nvPr/>
        </p:nvSpPr>
        <p:spPr>
          <a:xfrm rot="0">
            <a:off x="2927113" y="7877405"/>
            <a:ext cx="4254951" cy="976630"/>
          </a:xfrm>
          <a:prstGeom prst="rect">
            <a:avLst/>
          </a:prstGeom>
        </p:spPr>
        <p:txBody>
          <a:bodyPr anchor="t" rtlCol="false" tIns="0" lIns="0" bIns="0" rIns="0">
            <a:spAutoFit/>
          </a:bodyPr>
          <a:lstStyle/>
          <a:p>
            <a:pPr algn="ctr">
              <a:lnSpc>
                <a:spcPts val="3920"/>
              </a:lnSpc>
            </a:pPr>
            <a:r>
              <a:rPr lang="en-US" sz="2800">
                <a:solidFill>
                  <a:srgbClr val="16244D"/>
                </a:solidFill>
                <a:latin typeface="Canva Sans"/>
                <a:ea typeface="Canva Sans"/>
                <a:cs typeface="Canva Sans"/>
                <a:sym typeface="Canva Sans"/>
              </a:rPr>
              <a:t>stl, step, </a:t>
            </a:r>
          </a:p>
          <a:p>
            <a:pPr algn="ctr">
              <a:lnSpc>
                <a:spcPts val="3920"/>
              </a:lnSpc>
            </a:pPr>
            <a:r>
              <a:rPr lang="en-US" sz="2800">
                <a:solidFill>
                  <a:srgbClr val="16244D"/>
                </a:solidFill>
                <a:latin typeface="Canva Sans"/>
                <a:ea typeface="Canva Sans"/>
                <a:cs typeface="Canva Sans"/>
                <a:sym typeface="Canva Sans"/>
              </a:rPr>
              <a:t>obj, png, json</a:t>
            </a:r>
          </a:p>
        </p:txBody>
      </p:sp>
      <p:sp>
        <p:nvSpPr>
          <p:cNvPr name="TextBox 11" id="11"/>
          <p:cNvSpPr txBox="true"/>
          <p:nvPr/>
        </p:nvSpPr>
        <p:spPr>
          <a:xfrm rot="0">
            <a:off x="2927113" y="4259290"/>
            <a:ext cx="4254951" cy="976630"/>
          </a:xfrm>
          <a:prstGeom prst="rect">
            <a:avLst/>
          </a:prstGeom>
        </p:spPr>
        <p:txBody>
          <a:bodyPr anchor="t" rtlCol="false" tIns="0" lIns="0" bIns="0" rIns="0">
            <a:spAutoFit/>
          </a:bodyPr>
          <a:lstStyle/>
          <a:p>
            <a:pPr algn="ctr">
              <a:lnSpc>
                <a:spcPts val="3920"/>
              </a:lnSpc>
            </a:pPr>
            <a:r>
              <a:rPr lang="en-US" sz="2800">
                <a:solidFill>
                  <a:srgbClr val="16244D"/>
                </a:solidFill>
                <a:latin typeface="Canva Sans"/>
                <a:ea typeface="Canva Sans"/>
                <a:cs typeface="Canva Sans"/>
                <a:sym typeface="Canva Sans"/>
              </a:rPr>
              <a:t>stl, step, </a:t>
            </a:r>
          </a:p>
          <a:p>
            <a:pPr algn="ctr">
              <a:lnSpc>
                <a:spcPts val="3920"/>
              </a:lnSpc>
            </a:pPr>
            <a:r>
              <a:rPr lang="en-US" sz="2800">
                <a:solidFill>
                  <a:srgbClr val="16244D"/>
                </a:solidFill>
                <a:latin typeface="Canva Sans"/>
                <a:ea typeface="Canva Sans"/>
                <a:cs typeface="Canva Sans"/>
                <a:sym typeface="Canva Sans"/>
              </a:rPr>
              <a:t>obj, png</a:t>
            </a:r>
          </a:p>
        </p:txBody>
      </p:sp>
      <p:sp>
        <p:nvSpPr>
          <p:cNvPr name="AutoShape 12" id="12"/>
          <p:cNvSpPr/>
          <p:nvPr/>
        </p:nvSpPr>
        <p:spPr>
          <a:xfrm flipV="true">
            <a:off x="3307307" y="2960775"/>
            <a:ext cx="0" cy="6492240"/>
          </a:xfrm>
          <a:prstGeom prst="line">
            <a:avLst/>
          </a:prstGeom>
          <a:ln cap="flat" w="38100">
            <a:solidFill>
              <a:srgbClr val="000000"/>
            </a:solidFill>
            <a:prstDash val="solid"/>
            <a:headEnd type="none" len="sm" w="sm"/>
            <a:tailEnd type="none" len="sm" w="sm"/>
          </a:ln>
        </p:spPr>
      </p:sp>
      <p:sp>
        <p:nvSpPr>
          <p:cNvPr name="AutoShape 13" id="13"/>
          <p:cNvSpPr/>
          <p:nvPr/>
        </p:nvSpPr>
        <p:spPr>
          <a:xfrm flipH="true">
            <a:off x="3289191" y="3863311"/>
            <a:ext cx="15360759" cy="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0" y="686035"/>
            <a:ext cx="10746070" cy="1035558"/>
          </a:xfrm>
          <a:prstGeom prst="rect">
            <a:avLst/>
          </a:prstGeom>
        </p:spPr>
        <p:txBody>
          <a:bodyPr anchor="t" rtlCol="false" tIns="0" lIns="0" bIns="0" rIns="0">
            <a:spAutoFit/>
          </a:bodyPr>
          <a:lstStyle/>
          <a:p>
            <a:pPr algn="ctr">
              <a:lnSpc>
                <a:spcPts val="8135"/>
              </a:lnSpc>
            </a:pPr>
            <a:r>
              <a:rPr lang="en-US" sz="7200">
                <a:solidFill>
                  <a:srgbClr val="16244D"/>
                </a:solidFill>
                <a:latin typeface="Open Sauce"/>
                <a:ea typeface="Open Sauce"/>
                <a:cs typeface="Open Sauce"/>
                <a:sym typeface="Open Sauce"/>
              </a:rPr>
              <a:t>Exploring 3D Datasets</a:t>
            </a:r>
          </a:p>
        </p:txBody>
      </p:sp>
      <p:sp>
        <p:nvSpPr>
          <p:cNvPr name="TextBox 15" id="15"/>
          <p:cNvSpPr txBox="true"/>
          <p:nvPr/>
        </p:nvSpPr>
        <p:spPr>
          <a:xfrm rot="0">
            <a:off x="7725980" y="2989405"/>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Bold"/>
                <a:ea typeface="Canva Sans Bold"/>
                <a:cs typeface="Canva Sans Bold"/>
                <a:sym typeface="Canva Sans Bold"/>
              </a:rPr>
              <a:t>Models and Shapes</a:t>
            </a:r>
          </a:p>
        </p:txBody>
      </p:sp>
      <p:sp>
        <p:nvSpPr>
          <p:cNvPr name="TextBox 16" id="16"/>
          <p:cNvSpPr txBox="true"/>
          <p:nvPr/>
        </p:nvSpPr>
        <p:spPr>
          <a:xfrm rot="0">
            <a:off x="12809606" y="2989405"/>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Bold"/>
                <a:ea typeface="Canva Sans Bold"/>
                <a:cs typeface="Canva Sans Bold"/>
                <a:sym typeface="Canva Sans Bold"/>
              </a:rPr>
              <a:t>Selected for use</a:t>
            </a:r>
          </a:p>
        </p:txBody>
      </p:sp>
      <p:sp>
        <p:nvSpPr>
          <p:cNvPr name="TextBox 17" id="17"/>
          <p:cNvSpPr txBox="true"/>
          <p:nvPr/>
        </p:nvSpPr>
        <p:spPr>
          <a:xfrm rot="0">
            <a:off x="7725980" y="4179252"/>
            <a:ext cx="4254951" cy="1471930"/>
          </a:xfrm>
          <a:prstGeom prst="rect">
            <a:avLst/>
          </a:prstGeom>
        </p:spPr>
        <p:txBody>
          <a:bodyPr anchor="t" rtlCol="false" tIns="0" lIns="0" bIns="0" rIns="0">
            <a:spAutoFit/>
          </a:bodyPr>
          <a:lstStyle/>
          <a:p>
            <a:pPr algn="ctr">
              <a:lnSpc>
                <a:spcPts val="3919"/>
              </a:lnSpc>
            </a:pPr>
            <a:r>
              <a:rPr lang="en-US" sz="2799">
                <a:solidFill>
                  <a:srgbClr val="16244D"/>
                </a:solidFill>
                <a:latin typeface="Canva Sans"/>
                <a:ea typeface="Canva Sans"/>
                <a:cs typeface="Canva Sans"/>
                <a:sym typeface="Canva Sans"/>
              </a:rPr>
              <a:t>Mechanical Parts, architectural components</a:t>
            </a:r>
          </a:p>
        </p:txBody>
      </p:sp>
      <p:sp>
        <p:nvSpPr>
          <p:cNvPr name="TextBox 18" id="18"/>
          <p:cNvSpPr txBox="true"/>
          <p:nvPr/>
        </p:nvSpPr>
        <p:spPr>
          <a:xfrm rot="0">
            <a:off x="7725980" y="6149745"/>
            <a:ext cx="4254951" cy="1471930"/>
          </a:xfrm>
          <a:prstGeom prst="rect">
            <a:avLst/>
          </a:prstGeom>
        </p:spPr>
        <p:txBody>
          <a:bodyPr anchor="t" rtlCol="false" tIns="0" lIns="0" bIns="0" rIns="0">
            <a:spAutoFit/>
          </a:bodyPr>
          <a:lstStyle/>
          <a:p>
            <a:pPr algn="ctr">
              <a:lnSpc>
                <a:spcPts val="3920"/>
              </a:lnSpc>
            </a:pPr>
            <a:r>
              <a:rPr lang="en-US" sz="2800">
                <a:solidFill>
                  <a:srgbClr val="16244D"/>
                </a:solidFill>
                <a:latin typeface="Canva Sans"/>
                <a:ea typeface="Canva Sans"/>
                <a:cs typeface="Canva Sans"/>
                <a:sym typeface="Canva Sans"/>
              </a:rPr>
              <a:t>Furniture, vehicles, household items, electronics, animals</a:t>
            </a:r>
          </a:p>
        </p:txBody>
      </p:sp>
      <p:sp>
        <p:nvSpPr>
          <p:cNvPr name="TextBox 19" id="19"/>
          <p:cNvSpPr txBox="true"/>
          <p:nvPr/>
        </p:nvSpPr>
        <p:spPr>
          <a:xfrm rot="0">
            <a:off x="7725980" y="8236456"/>
            <a:ext cx="4254951" cy="481330"/>
          </a:xfrm>
          <a:prstGeom prst="rect">
            <a:avLst/>
          </a:prstGeom>
        </p:spPr>
        <p:txBody>
          <a:bodyPr anchor="t" rtlCol="false" tIns="0" lIns="0" bIns="0" rIns="0">
            <a:spAutoFit/>
          </a:bodyPr>
          <a:lstStyle/>
          <a:p>
            <a:pPr algn="ctr">
              <a:lnSpc>
                <a:spcPts val="3919"/>
              </a:lnSpc>
            </a:pPr>
            <a:r>
              <a:rPr lang="en-US" sz="2799">
                <a:solidFill>
                  <a:srgbClr val="16244D"/>
                </a:solidFill>
                <a:latin typeface="Canva Sans"/>
                <a:ea typeface="Canva Sans"/>
                <a:cs typeface="Canva Sans"/>
                <a:sym typeface="Canva Sans"/>
              </a:rPr>
              <a:t>Mechanical components </a:t>
            </a:r>
          </a:p>
        </p:txBody>
      </p:sp>
      <p:sp>
        <p:nvSpPr>
          <p:cNvPr name="TextBox 20" id="20"/>
          <p:cNvSpPr txBox="true"/>
          <p:nvPr/>
        </p:nvSpPr>
        <p:spPr>
          <a:xfrm rot="0">
            <a:off x="12809606" y="4620260"/>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a:ea typeface="Canva Sans"/>
                <a:cs typeface="Canva Sans"/>
                <a:sym typeface="Canva Sans"/>
              </a:rPr>
              <a:t>NO</a:t>
            </a:r>
          </a:p>
        </p:txBody>
      </p:sp>
      <p:sp>
        <p:nvSpPr>
          <p:cNvPr name="TextBox 21" id="21"/>
          <p:cNvSpPr txBox="true"/>
          <p:nvPr/>
        </p:nvSpPr>
        <p:spPr>
          <a:xfrm rot="0">
            <a:off x="12809606" y="8111245"/>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a:ea typeface="Canva Sans"/>
                <a:cs typeface="Canva Sans"/>
                <a:sym typeface="Canva Sans"/>
              </a:rPr>
              <a:t>YES</a:t>
            </a:r>
          </a:p>
        </p:txBody>
      </p:sp>
      <p:sp>
        <p:nvSpPr>
          <p:cNvPr name="TextBox 22" id="22"/>
          <p:cNvSpPr txBox="true"/>
          <p:nvPr/>
        </p:nvSpPr>
        <p:spPr>
          <a:xfrm rot="0">
            <a:off x="18288000" y="3796636"/>
            <a:ext cx="4254951" cy="580390"/>
          </a:xfrm>
          <a:prstGeom prst="rect">
            <a:avLst/>
          </a:prstGeom>
        </p:spPr>
        <p:txBody>
          <a:bodyPr anchor="t" rtlCol="false" tIns="0" lIns="0" bIns="0" rIns="0">
            <a:spAutoFit/>
          </a:bodyPr>
          <a:lstStyle/>
          <a:p>
            <a:pPr algn="ctr">
              <a:lnSpc>
                <a:spcPts val="4759"/>
              </a:lnSpc>
            </a:pPr>
          </a:p>
        </p:txBody>
      </p:sp>
      <p:sp>
        <p:nvSpPr>
          <p:cNvPr name="TextBox 23" id="23"/>
          <p:cNvSpPr txBox="true"/>
          <p:nvPr/>
        </p:nvSpPr>
        <p:spPr>
          <a:xfrm rot="0">
            <a:off x="12809606" y="6611215"/>
            <a:ext cx="4254951"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a:ea typeface="Canva Sans"/>
                <a:cs typeface="Canva Sans"/>
                <a:sym typeface="Canva Sans"/>
              </a:rPr>
              <a:t>NO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26050" y="2613787"/>
            <a:ext cx="12759696" cy="7310399"/>
            <a:chOff x="0" y="0"/>
            <a:chExt cx="3360578" cy="1925372"/>
          </a:xfrm>
        </p:grpSpPr>
        <p:sp>
          <p:nvSpPr>
            <p:cNvPr name="Freeform 3" id="3"/>
            <p:cNvSpPr/>
            <p:nvPr/>
          </p:nvSpPr>
          <p:spPr>
            <a:xfrm flipH="false" flipV="false" rot="0">
              <a:off x="0" y="0"/>
              <a:ext cx="3360579" cy="1925372"/>
            </a:xfrm>
            <a:custGeom>
              <a:avLst/>
              <a:gdLst/>
              <a:ahLst/>
              <a:cxnLst/>
              <a:rect r="r" b="b" t="t" l="l"/>
              <a:pathLst>
                <a:path h="1925372" w="3360579">
                  <a:moveTo>
                    <a:pt x="0" y="0"/>
                  </a:moveTo>
                  <a:lnTo>
                    <a:pt x="3360579" y="0"/>
                  </a:lnTo>
                  <a:lnTo>
                    <a:pt x="3360579" y="1925372"/>
                  </a:lnTo>
                  <a:lnTo>
                    <a:pt x="0" y="1925372"/>
                  </a:lnTo>
                  <a:close/>
                </a:path>
              </a:pathLst>
            </a:custGeom>
            <a:solidFill>
              <a:srgbClr val="000000">
                <a:alpha val="0"/>
              </a:srgbClr>
            </a:solidFill>
            <a:ln w="104775" cap="sq">
              <a:solidFill>
                <a:srgbClr val="16244D"/>
              </a:solidFill>
              <a:prstDash val="solid"/>
              <a:miter/>
            </a:ln>
          </p:spPr>
        </p:sp>
        <p:sp>
          <p:nvSpPr>
            <p:cNvPr name="TextBox 4" id="4"/>
            <p:cNvSpPr txBox="true"/>
            <p:nvPr/>
          </p:nvSpPr>
          <p:spPr>
            <a:xfrm>
              <a:off x="0" y="-38100"/>
              <a:ext cx="3360578" cy="1963472"/>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3569325" y="2623312"/>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549" y="3077755"/>
            <a:ext cx="1064737" cy="1141531"/>
          </a:xfrm>
          <a:custGeom>
            <a:avLst/>
            <a:gdLst/>
            <a:ahLst/>
            <a:cxnLst/>
            <a:rect r="r" b="b" t="t" l="l"/>
            <a:pathLst>
              <a:path h="1141531" w="1064737">
                <a:moveTo>
                  <a:pt x="0" y="0"/>
                </a:moveTo>
                <a:lnTo>
                  <a:pt x="1064737" y="0"/>
                </a:lnTo>
                <a:lnTo>
                  <a:pt x="1064737" y="1141531"/>
                </a:lnTo>
                <a:lnTo>
                  <a:pt x="0" y="1141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89204" y="6682830"/>
            <a:ext cx="2380893" cy="2134146"/>
          </a:xfrm>
          <a:custGeom>
            <a:avLst/>
            <a:gdLst/>
            <a:ahLst/>
            <a:cxnLst/>
            <a:rect r="r" b="b" t="t" l="l"/>
            <a:pathLst>
              <a:path h="2134146" w="2380893">
                <a:moveTo>
                  <a:pt x="0" y="0"/>
                </a:moveTo>
                <a:lnTo>
                  <a:pt x="2380893" y="0"/>
                </a:lnTo>
                <a:lnTo>
                  <a:pt x="2380893" y="2134146"/>
                </a:lnTo>
                <a:lnTo>
                  <a:pt x="0" y="213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2484250" y="3161484"/>
            <a:ext cx="617049" cy="1057802"/>
            <a:chOff x="0" y="0"/>
            <a:chExt cx="475556" cy="815242"/>
          </a:xfrm>
        </p:grpSpPr>
        <p:sp>
          <p:nvSpPr>
            <p:cNvPr name="Freeform 9" id="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0" id="1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1" id="11"/>
          <p:cNvGrpSpPr/>
          <p:nvPr/>
        </p:nvGrpSpPr>
        <p:grpSpPr>
          <a:xfrm rot="0">
            <a:off x="4271126" y="5343525"/>
            <a:ext cx="617049" cy="1057802"/>
            <a:chOff x="0" y="0"/>
            <a:chExt cx="475556" cy="815242"/>
          </a:xfrm>
        </p:grpSpPr>
        <p:sp>
          <p:nvSpPr>
            <p:cNvPr name="Freeform 12" id="12"/>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3" id="13"/>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14" id="14"/>
          <p:cNvSpPr/>
          <p:nvPr/>
        </p:nvSpPr>
        <p:spPr>
          <a:xfrm flipH="false" flipV="false" rot="0">
            <a:off x="675601" y="6682830"/>
            <a:ext cx="1448633" cy="1869204"/>
          </a:xfrm>
          <a:custGeom>
            <a:avLst/>
            <a:gdLst/>
            <a:ahLst/>
            <a:cxnLst/>
            <a:rect r="r" b="b" t="t" l="l"/>
            <a:pathLst>
              <a:path h="1869204" w="1448633">
                <a:moveTo>
                  <a:pt x="0" y="0"/>
                </a:moveTo>
                <a:lnTo>
                  <a:pt x="1448634" y="0"/>
                </a:lnTo>
                <a:lnTo>
                  <a:pt x="1448634" y="1869205"/>
                </a:lnTo>
                <a:lnTo>
                  <a:pt x="0" y="1869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5400000">
            <a:off x="2344611" y="7088531"/>
            <a:ext cx="617049" cy="1057802"/>
            <a:chOff x="0" y="0"/>
            <a:chExt cx="475556" cy="815242"/>
          </a:xfrm>
        </p:grpSpPr>
        <p:sp>
          <p:nvSpPr>
            <p:cNvPr name="Freeform 16" id="16"/>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17" id="17"/>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grpSp>
        <p:nvGrpSpPr>
          <p:cNvPr name="Group 18" id="18"/>
          <p:cNvGrpSpPr/>
          <p:nvPr/>
        </p:nvGrpSpPr>
        <p:grpSpPr>
          <a:xfrm rot="-5400000">
            <a:off x="6200024" y="7116227"/>
            <a:ext cx="617049" cy="1057802"/>
            <a:chOff x="0" y="0"/>
            <a:chExt cx="475556" cy="815242"/>
          </a:xfrm>
        </p:grpSpPr>
        <p:sp>
          <p:nvSpPr>
            <p:cNvPr name="Freeform 19" id="19"/>
            <p:cNvSpPr/>
            <p:nvPr/>
          </p:nvSpPr>
          <p:spPr>
            <a:xfrm flipH="false" flipV="false" rot="0">
              <a:off x="0" y="0"/>
              <a:ext cx="475556" cy="815242"/>
            </a:xfrm>
            <a:custGeom>
              <a:avLst/>
              <a:gdLst/>
              <a:ahLst/>
              <a:cxnLst/>
              <a:rect r="r" b="b" t="t" l="l"/>
              <a:pathLst>
                <a:path h="815242" w="475556">
                  <a:moveTo>
                    <a:pt x="237778" y="815242"/>
                  </a:moveTo>
                  <a:lnTo>
                    <a:pt x="0" y="408842"/>
                  </a:lnTo>
                  <a:lnTo>
                    <a:pt x="203200" y="408842"/>
                  </a:lnTo>
                  <a:lnTo>
                    <a:pt x="203200" y="0"/>
                  </a:lnTo>
                  <a:lnTo>
                    <a:pt x="272356" y="0"/>
                  </a:lnTo>
                  <a:lnTo>
                    <a:pt x="272356" y="408842"/>
                  </a:lnTo>
                  <a:lnTo>
                    <a:pt x="475556" y="408842"/>
                  </a:lnTo>
                  <a:lnTo>
                    <a:pt x="237778" y="815242"/>
                  </a:lnTo>
                  <a:close/>
                </a:path>
              </a:pathLst>
            </a:custGeom>
            <a:solidFill>
              <a:srgbClr val="16244D"/>
            </a:solidFill>
          </p:spPr>
        </p:sp>
        <p:sp>
          <p:nvSpPr>
            <p:cNvPr name="TextBox 20" id="20"/>
            <p:cNvSpPr txBox="true"/>
            <p:nvPr/>
          </p:nvSpPr>
          <p:spPr>
            <a:xfrm>
              <a:off x="203200" y="19050"/>
              <a:ext cx="69156" cy="694592"/>
            </a:xfrm>
            <a:prstGeom prst="rect">
              <a:avLst/>
            </a:prstGeom>
          </p:spPr>
          <p:txBody>
            <a:bodyPr anchor="ctr" rtlCol="false" tIns="50800" lIns="50800" bIns="50800" rIns="50800"/>
            <a:lstStyle/>
            <a:p>
              <a:pPr algn="ctr">
                <a:lnSpc>
                  <a:spcPts val="3005"/>
                </a:lnSpc>
              </a:pPr>
            </a:p>
          </p:txBody>
        </p:sp>
      </p:grpSp>
      <p:sp>
        <p:nvSpPr>
          <p:cNvPr name="Freeform 21" id="21"/>
          <p:cNvSpPr/>
          <p:nvPr/>
        </p:nvSpPr>
        <p:spPr>
          <a:xfrm flipH="false" flipV="false" rot="0">
            <a:off x="7296805" y="6475238"/>
            <a:ext cx="2039465" cy="2549331"/>
          </a:xfrm>
          <a:custGeom>
            <a:avLst/>
            <a:gdLst/>
            <a:ahLst/>
            <a:cxnLst/>
            <a:rect r="r" b="b" t="t" l="l"/>
            <a:pathLst>
              <a:path h="2549331" w="2039465">
                <a:moveTo>
                  <a:pt x="0" y="0"/>
                </a:moveTo>
                <a:lnTo>
                  <a:pt x="2039465" y="0"/>
                </a:lnTo>
                <a:lnTo>
                  <a:pt x="2039465" y="2549331"/>
                </a:lnTo>
                <a:lnTo>
                  <a:pt x="0" y="2549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3054376" y="2623312"/>
            <a:ext cx="5142182" cy="7300874"/>
          </a:xfrm>
          <a:custGeom>
            <a:avLst/>
            <a:gdLst/>
            <a:ahLst/>
            <a:cxnLst/>
            <a:rect r="r" b="b" t="t" l="l"/>
            <a:pathLst>
              <a:path h="7300874" w="5142182">
                <a:moveTo>
                  <a:pt x="0" y="0"/>
                </a:moveTo>
                <a:lnTo>
                  <a:pt x="5142182" y="0"/>
                </a:lnTo>
                <a:lnTo>
                  <a:pt x="5142182" y="7300873"/>
                </a:lnTo>
                <a:lnTo>
                  <a:pt x="0" y="7300873"/>
                </a:lnTo>
                <a:lnTo>
                  <a:pt x="0" y="0"/>
                </a:lnTo>
                <a:close/>
              </a:path>
            </a:pathLst>
          </a:custGeom>
          <a:blipFill>
            <a:blip r:embed="rId10">
              <a:extLst>
                <a:ext uri="{96DAC541-7B7A-43D3-8B79-37D633B846F1}">
                  <asvg:svgBlip xmlns:asvg="http://schemas.microsoft.com/office/drawing/2016/SVG/main" r:embed="rId11"/>
                </a:ext>
              </a:extLst>
            </a:blip>
            <a:stretch>
              <a:fillRect l="-281710" t="-62285" r="-143190" b="-39664"/>
            </a:stretch>
          </a:blipFill>
        </p:spPr>
      </p:sp>
      <p:sp>
        <p:nvSpPr>
          <p:cNvPr name="AutoShape 23" id="23"/>
          <p:cNvSpPr/>
          <p:nvPr/>
        </p:nvSpPr>
        <p:spPr>
          <a:xfrm>
            <a:off x="9876133" y="7916432"/>
            <a:ext cx="3015131" cy="19050"/>
          </a:xfrm>
          <a:prstGeom prst="line">
            <a:avLst/>
          </a:prstGeom>
          <a:ln cap="flat" w="142875">
            <a:solidFill>
              <a:srgbClr val="07B2B8"/>
            </a:solidFill>
            <a:prstDash val="solid"/>
            <a:headEnd type="none" len="sm" w="sm"/>
            <a:tailEnd type="triangle" len="med" w="lg"/>
          </a:ln>
        </p:spPr>
      </p:sp>
      <p:sp>
        <p:nvSpPr>
          <p:cNvPr name="TextBox 24" id="24"/>
          <p:cNvSpPr txBox="true"/>
          <p:nvPr/>
        </p:nvSpPr>
        <p:spPr>
          <a:xfrm rot="0">
            <a:off x="867549" y="4361218"/>
            <a:ext cx="1147762"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Dataset</a:t>
            </a:r>
          </a:p>
        </p:txBody>
      </p:sp>
      <p:sp>
        <p:nvSpPr>
          <p:cNvPr name="TextBox 25" id="25"/>
          <p:cNvSpPr txBox="true"/>
          <p:nvPr/>
        </p:nvSpPr>
        <p:spPr>
          <a:xfrm rot="0">
            <a:off x="3149456" y="4747261"/>
            <a:ext cx="3220631"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pre-trained model</a:t>
            </a:r>
          </a:p>
        </p:txBody>
      </p:sp>
      <p:sp>
        <p:nvSpPr>
          <p:cNvPr name="TextBox 26" id="26"/>
          <p:cNvSpPr txBox="true"/>
          <p:nvPr/>
        </p:nvSpPr>
        <p:spPr>
          <a:xfrm rot="0">
            <a:off x="3149456" y="921389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Fine-tuned model</a:t>
            </a:r>
          </a:p>
        </p:txBody>
      </p:sp>
      <p:sp>
        <p:nvSpPr>
          <p:cNvPr name="TextBox 27" id="27"/>
          <p:cNvSpPr txBox="true"/>
          <p:nvPr/>
        </p:nvSpPr>
        <p:spPr>
          <a:xfrm rot="0">
            <a:off x="399474" y="9171160"/>
            <a:ext cx="1864400"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User prompt</a:t>
            </a:r>
          </a:p>
        </p:txBody>
      </p:sp>
      <p:sp>
        <p:nvSpPr>
          <p:cNvPr name="TextBox 28" id="28"/>
          <p:cNvSpPr txBox="true"/>
          <p:nvPr/>
        </p:nvSpPr>
        <p:spPr>
          <a:xfrm rot="0">
            <a:off x="6757393" y="9220200"/>
            <a:ext cx="3118288" cy="396239"/>
          </a:xfrm>
          <a:prstGeom prst="rect">
            <a:avLst/>
          </a:prstGeom>
        </p:spPr>
        <p:txBody>
          <a:bodyPr anchor="t" rtlCol="false" tIns="0" lIns="0" bIns="0" rIns="0">
            <a:spAutoFit/>
          </a:bodyPr>
          <a:lstStyle/>
          <a:p>
            <a:pPr algn="ctr">
              <a:lnSpc>
                <a:spcPts val="3360"/>
              </a:lnSpc>
            </a:pPr>
            <a:r>
              <a:rPr lang="en-US" sz="2400">
                <a:solidFill>
                  <a:srgbClr val="16244D"/>
                </a:solidFill>
                <a:latin typeface="Canva Sans"/>
                <a:ea typeface="Canva Sans"/>
                <a:cs typeface="Canva Sans"/>
                <a:sym typeface="Canva Sans"/>
              </a:rPr>
              <a:t>JSON</a:t>
            </a:r>
          </a:p>
        </p:txBody>
      </p:sp>
      <p:sp>
        <p:nvSpPr>
          <p:cNvPr name="TextBox 29" id="29"/>
          <p:cNvSpPr txBox="true"/>
          <p:nvPr/>
        </p:nvSpPr>
        <p:spPr>
          <a:xfrm rot="0">
            <a:off x="9139238" y="4164251"/>
            <a:ext cx="9525" cy="1566544"/>
          </a:xfrm>
          <a:prstGeom prst="rect">
            <a:avLst/>
          </a:prstGeom>
        </p:spPr>
        <p:txBody>
          <a:bodyPr anchor="t" rtlCol="false" tIns="0" lIns="0" bIns="0" rIns="0">
            <a:spAutoFit/>
          </a:bodyPr>
          <a:lstStyle/>
          <a:p>
            <a:pPr algn="ctr">
              <a:lnSpc>
                <a:spcPts val="12880"/>
              </a:lnSpc>
            </a:pPr>
          </a:p>
        </p:txBody>
      </p:sp>
      <p:sp>
        <p:nvSpPr>
          <p:cNvPr name="TextBox 30" id="30"/>
          <p:cNvSpPr txBox="true"/>
          <p:nvPr/>
        </p:nvSpPr>
        <p:spPr>
          <a:xfrm rot="0">
            <a:off x="14066323" y="9041130"/>
            <a:ext cx="3118288" cy="3962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Bold"/>
                <a:ea typeface="Canva Sans Bold"/>
                <a:cs typeface="Canva Sans Bold"/>
                <a:sym typeface="Canva Sans Bold"/>
              </a:rPr>
              <a:t>CADquery Code</a:t>
            </a:r>
          </a:p>
        </p:txBody>
      </p:sp>
      <p:sp>
        <p:nvSpPr>
          <p:cNvPr name="TextBox 31" id="31"/>
          <p:cNvSpPr txBox="true"/>
          <p:nvPr/>
        </p:nvSpPr>
        <p:spPr>
          <a:xfrm rot="0">
            <a:off x="9924901" y="7169513"/>
            <a:ext cx="2481739" cy="580390"/>
          </a:xfrm>
          <a:prstGeom prst="rect">
            <a:avLst/>
          </a:prstGeom>
        </p:spPr>
        <p:txBody>
          <a:bodyPr anchor="t" rtlCol="false" tIns="0" lIns="0" bIns="0" rIns="0">
            <a:spAutoFit/>
          </a:bodyPr>
          <a:lstStyle/>
          <a:p>
            <a:pPr algn="ctr">
              <a:lnSpc>
                <a:spcPts val="4759"/>
              </a:lnSpc>
            </a:pPr>
            <a:r>
              <a:rPr lang="en-US" sz="3399">
                <a:solidFill>
                  <a:srgbClr val="16244D"/>
                </a:solidFill>
                <a:latin typeface="Canva Sans"/>
                <a:ea typeface="Canva Sans"/>
                <a:cs typeface="Canva Sans"/>
                <a:sym typeface="Canva Sans"/>
              </a:rPr>
              <a:t>Conversion </a:t>
            </a:r>
          </a:p>
        </p:txBody>
      </p:sp>
      <p:sp>
        <p:nvSpPr>
          <p:cNvPr name="TextBox 32" id="32"/>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Heavy"/>
                <a:ea typeface="Open Sauce Heavy"/>
                <a:cs typeface="Open Sauce Heavy"/>
                <a:sym typeface="Open Sauce Heavy"/>
              </a:rPr>
              <a:t>Convert to CadQuery</a:t>
            </a:r>
            <a:r>
              <a:rPr lang="en-US" sz="7204">
                <a:solidFill>
                  <a:srgbClr val="16244D"/>
                </a:solidFill>
                <a:latin typeface="Open Sauce Heavy"/>
                <a:ea typeface="Open Sauce Heavy"/>
                <a:cs typeface="Open Sauce Heavy"/>
                <a:sym typeface="Open Sauce Heavy"/>
              </a:rPr>
              <a:t> </a:t>
            </a:r>
          </a:p>
        </p:txBody>
      </p:sp>
      <p:sp>
        <p:nvSpPr>
          <p:cNvPr name="Freeform 33" id="33"/>
          <p:cNvSpPr/>
          <p:nvPr/>
        </p:nvSpPr>
        <p:spPr>
          <a:xfrm flipH="false" flipV="false" rot="0">
            <a:off x="14318208" y="6408199"/>
            <a:ext cx="2418468" cy="2418468"/>
          </a:xfrm>
          <a:custGeom>
            <a:avLst/>
            <a:gdLst/>
            <a:ahLst/>
            <a:cxnLst/>
            <a:rect r="r" b="b" t="t" l="l"/>
            <a:pathLst>
              <a:path h="2418468" w="2418468">
                <a:moveTo>
                  <a:pt x="0" y="0"/>
                </a:moveTo>
                <a:lnTo>
                  <a:pt x="2418468" y="0"/>
                </a:lnTo>
                <a:lnTo>
                  <a:pt x="2418468" y="2418467"/>
                </a:lnTo>
                <a:lnTo>
                  <a:pt x="0" y="24184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184811"/>
          </a:xfrm>
          <a:custGeom>
            <a:avLst/>
            <a:gdLst/>
            <a:ahLst/>
            <a:cxnLst/>
            <a:rect r="r" b="b" t="t" l="l"/>
            <a:pathLst>
              <a:path h="9184811" w="18288000">
                <a:moveTo>
                  <a:pt x="0" y="0"/>
                </a:moveTo>
                <a:lnTo>
                  <a:pt x="18288000" y="0"/>
                </a:lnTo>
                <a:lnTo>
                  <a:pt x="18288000" y="9184811"/>
                </a:lnTo>
                <a:lnTo>
                  <a:pt x="0" y="9184811"/>
                </a:lnTo>
                <a:lnTo>
                  <a:pt x="0" y="0"/>
                </a:lnTo>
                <a:close/>
              </a:path>
            </a:pathLst>
          </a:custGeom>
          <a:blipFill>
            <a:blip r:embed="rId2"/>
            <a:stretch>
              <a:fillRect l="0" t="0" r="-8816" b="0"/>
            </a:stretch>
          </a:blipFill>
        </p:spPr>
      </p:sp>
    </p:spTree>
  </p:cSld>
  <p:clrMapOvr>
    <a:masterClrMapping/>
  </p:clrMapOvr>
</p:sld>
</file>

<file path=ppt/slides/slide5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346214" y="3175049"/>
            <a:ext cx="3722081" cy="1437259"/>
            <a:chOff x="0" y="0"/>
            <a:chExt cx="980301" cy="378537"/>
          </a:xfrm>
        </p:grpSpPr>
        <p:sp>
          <p:nvSpPr>
            <p:cNvPr name="Freeform 3" id="3"/>
            <p:cNvSpPr/>
            <p:nvPr/>
          </p:nvSpPr>
          <p:spPr>
            <a:xfrm flipH="false" flipV="false" rot="0">
              <a:off x="0" y="0"/>
              <a:ext cx="980301" cy="378537"/>
            </a:xfrm>
            <a:custGeom>
              <a:avLst/>
              <a:gdLst/>
              <a:ahLst/>
              <a:cxnLst/>
              <a:rect r="r" b="b" t="t" l="l"/>
              <a:pathLst>
                <a:path h="378537" w="980301">
                  <a:moveTo>
                    <a:pt x="106080" y="0"/>
                  </a:moveTo>
                  <a:lnTo>
                    <a:pt x="874221" y="0"/>
                  </a:lnTo>
                  <a:cubicBezTo>
                    <a:pt x="932808" y="0"/>
                    <a:pt x="980301" y="47494"/>
                    <a:pt x="980301" y="106080"/>
                  </a:cubicBezTo>
                  <a:lnTo>
                    <a:pt x="980301" y="272458"/>
                  </a:lnTo>
                  <a:cubicBezTo>
                    <a:pt x="980301" y="331044"/>
                    <a:pt x="932808" y="378537"/>
                    <a:pt x="874221" y="378537"/>
                  </a:cubicBezTo>
                  <a:lnTo>
                    <a:pt x="106080" y="378537"/>
                  </a:lnTo>
                  <a:cubicBezTo>
                    <a:pt x="47494" y="378537"/>
                    <a:pt x="0" y="331044"/>
                    <a:pt x="0" y="272458"/>
                  </a:cubicBezTo>
                  <a:lnTo>
                    <a:pt x="0" y="106080"/>
                  </a:lnTo>
                  <a:cubicBezTo>
                    <a:pt x="0" y="47494"/>
                    <a:pt x="47494" y="0"/>
                    <a:pt x="106080" y="0"/>
                  </a:cubicBezTo>
                  <a:close/>
                </a:path>
              </a:pathLst>
            </a:custGeom>
            <a:solidFill>
              <a:srgbClr val="FEFEFE"/>
            </a:solidFill>
            <a:ln w="57150" cap="rnd">
              <a:solidFill>
                <a:srgbClr val="16244D"/>
              </a:solidFill>
              <a:prstDash val="solid"/>
              <a:round/>
            </a:ln>
          </p:spPr>
        </p:sp>
        <p:sp>
          <p:nvSpPr>
            <p:cNvPr name="TextBox 4" id="4"/>
            <p:cNvSpPr txBox="true"/>
            <p:nvPr/>
          </p:nvSpPr>
          <p:spPr>
            <a:xfrm>
              <a:off x="0" y="-38100"/>
              <a:ext cx="980301" cy="416637"/>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Insert the parameters into the JSON</a:t>
              </a:r>
            </a:p>
          </p:txBody>
        </p:sp>
      </p:grpSp>
      <p:grpSp>
        <p:nvGrpSpPr>
          <p:cNvPr name="Group 5" id="5"/>
          <p:cNvGrpSpPr/>
          <p:nvPr/>
        </p:nvGrpSpPr>
        <p:grpSpPr>
          <a:xfrm rot="0">
            <a:off x="12029316" y="3175049"/>
            <a:ext cx="3722081" cy="1437259"/>
            <a:chOff x="0" y="0"/>
            <a:chExt cx="980301" cy="378537"/>
          </a:xfrm>
        </p:grpSpPr>
        <p:sp>
          <p:nvSpPr>
            <p:cNvPr name="Freeform 6" id="6"/>
            <p:cNvSpPr/>
            <p:nvPr/>
          </p:nvSpPr>
          <p:spPr>
            <a:xfrm flipH="false" flipV="false" rot="0">
              <a:off x="0" y="0"/>
              <a:ext cx="980301" cy="378537"/>
            </a:xfrm>
            <a:custGeom>
              <a:avLst/>
              <a:gdLst/>
              <a:ahLst/>
              <a:cxnLst/>
              <a:rect r="r" b="b" t="t" l="l"/>
              <a:pathLst>
                <a:path h="378537" w="980301">
                  <a:moveTo>
                    <a:pt x="106080" y="0"/>
                  </a:moveTo>
                  <a:lnTo>
                    <a:pt x="874221" y="0"/>
                  </a:lnTo>
                  <a:cubicBezTo>
                    <a:pt x="932808" y="0"/>
                    <a:pt x="980301" y="47494"/>
                    <a:pt x="980301" y="106080"/>
                  </a:cubicBezTo>
                  <a:lnTo>
                    <a:pt x="980301" y="272458"/>
                  </a:lnTo>
                  <a:cubicBezTo>
                    <a:pt x="980301" y="331044"/>
                    <a:pt x="932808" y="378537"/>
                    <a:pt x="874221" y="378537"/>
                  </a:cubicBezTo>
                  <a:lnTo>
                    <a:pt x="106080" y="378537"/>
                  </a:lnTo>
                  <a:cubicBezTo>
                    <a:pt x="47494" y="378537"/>
                    <a:pt x="0" y="331044"/>
                    <a:pt x="0" y="272458"/>
                  </a:cubicBezTo>
                  <a:lnTo>
                    <a:pt x="0" y="106080"/>
                  </a:lnTo>
                  <a:cubicBezTo>
                    <a:pt x="0" y="47494"/>
                    <a:pt x="47494" y="0"/>
                    <a:pt x="106080" y="0"/>
                  </a:cubicBezTo>
                  <a:close/>
                </a:path>
              </a:pathLst>
            </a:custGeom>
            <a:solidFill>
              <a:srgbClr val="FEFEFE"/>
            </a:solidFill>
            <a:ln w="57150" cap="rnd">
              <a:solidFill>
                <a:srgbClr val="16244D"/>
              </a:solidFill>
              <a:prstDash val="solid"/>
              <a:round/>
            </a:ln>
          </p:spPr>
        </p:sp>
        <p:sp>
          <p:nvSpPr>
            <p:cNvPr name="TextBox 7" id="7"/>
            <p:cNvSpPr txBox="true"/>
            <p:nvPr/>
          </p:nvSpPr>
          <p:spPr>
            <a:xfrm>
              <a:off x="0" y="-38100"/>
              <a:ext cx="980301" cy="416637"/>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Export into STL file </a:t>
              </a:r>
            </a:p>
          </p:txBody>
        </p:sp>
      </p:grpSp>
      <p:grpSp>
        <p:nvGrpSpPr>
          <p:cNvPr name="Group 8" id="8"/>
          <p:cNvGrpSpPr/>
          <p:nvPr/>
        </p:nvGrpSpPr>
        <p:grpSpPr>
          <a:xfrm rot="0">
            <a:off x="6687769" y="3213148"/>
            <a:ext cx="3722081" cy="1437259"/>
            <a:chOff x="0" y="0"/>
            <a:chExt cx="980301" cy="378537"/>
          </a:xfrm>
        </p:grpSpPr>
        <p:sp>
          <p:nvSpPr>
            <p:cNvPr name="Freeform 9" id="9"/>
            <p:cNvSpPr/>
            <p:nvPr/>
          </p:nvSpPr>
          <p:spPr>
            <a:xfrm flipH="false" flipV="false" rot="0">
              <a:off x="0" y="0"/>
              <a:ext cx="980301" cy="378537"/>
            </a:xfrm>
            <a:custGeom>
              <a:avLst/>
              <a:gdLst/>
              <a:ahLst/>
              <a:cxnLst/>
              <a:rect r="r" b="b" t="t" l="l"/>
              <a:pathLst>
                <a:path h="378537" w="980301">
                  <a:moveTo>
                    <a:pt x="106080" y="0"/>
                  </a:moveTo>
                  <a:lnTo>
                    <a:pt x="874221" y="0"/>
                  </a:lnTo>
                  <a:cubicBezTo>
                    <a:pt x="932808" y="0"/>
                    <a:pt x="980301" y="47494"/>
                    <a:pt x="980301" y="106080"/>
                  </a:cubicBezTo>
                  <a:lnTo>
                    <a:pt x="980301" y="272458"/>
                  </a:lnTo>
                  <a:cubicBezTo>
                    <a:pt x="980301" y="331044"/>
                    <a:pt x="932808" y="378537"/>
                    <a:pt x="874221" y="378537"/>
                  </a:cubicBezTo>
                  <a:lnTo>
                    <a:pt x="106080" y="378537"/>
                  </a:lnTo>
                  <a:cubicBezTo>
                    <a:pt x="47494" y="378537"/>
                    <a:pt x="0" y="331044"/>
                    <a:pt x="0" y="272458"/>
                  </a:cubicBezTo>
                  <a:lnTo>
                    <a:pt x="0" y="106080"/>
                  </a:lnTo>
                  <a:cubicBezTo>
                    <a:pt x="0" y="47494"/>
                    <a:pt x="47494" y="0"/>
                    <a:pt x="106080" y="0"/>
                  </a:cubicBezTo>
                  <a:close/>
                </a:path>
              </a:pathLst>
            </a:custGeom>
            <a:solidFill>
              <a:srgbClr val="FEFEFE"/>
            </a:solidFill>
            <a:ln w="57150" cap="rnd">
              <a:solidFill>
                <a:srgbClr val="16244D"/>
              </a:solidFill>
              <a:prstDash val="solid"/>
              <a:round/>
            </a:ln>
          </p:spPr>
        </p:sp>
        <p:sp>
          <p:nvSpPr>
            <p:cNvPr name="TextBox 10" id="10"/>
            <p:cNvSpPr txBox="true"/>
            <p:nvPr/>
          </p:nvSpPr>
          <p:spPr>
            <a:xfrm>
              <a:off x="0" y="-38100"/>
              <a:ext cx="980301" cy="416637"/>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Convert to CadQuery</a:t>
              </a:r>
            </a:p>
          </p:txBody>
        </p:sp>
      </p:grpSp>
      <p:grpSp>
        <p:nvGrpSpPr>
          <p:cNvPr name="Group 11" id="11"/>
          <p:cNvGrpSpPr/>
          <p:nvPr/>
        </p:nvGrpSpPr>
        <p:grpSpPr>
          <a:xfrm rot="0">
            <a:off x="1346214" y="6212508"/>
            <a:ext cx="3722081" cy="3239944"/>
            <a:chOff x="0" y="0"/>
            <a:chExt cx="980301" cy="853319"/>
          </a:xfrm>
        </p:grpSpPr>
        <p:sp>
          <p:nvSpPr>
            <p:cNvPr name="Freeform 12" id="12"/>
            <p:cNvSpPr/>
            <p:nvPr/>
          </p:nvSpPr>
          <p:spPr>
            <a:xfrm flipH="false" flipV="false" rot="0">
              <a:off x="0" y="0"/>
              <a:ext cx="980301" cy="853319"/>
            </a:xfrm>
            <a:custGeom>
              <a:avLst/>
              <a:gdLst/>
              <a:ahLst/>
              <a:cxnLst/>
              <a:rect r="r" b="b" t="t" l="l"/>
              <a:pathLst>
                <a:path h="853319" w="980301">
                  <a:moveTo>
                    <a:pt x="0" y="0"/>
                  </a:moveTo>
                  <a:lnTo>
                    <a:pt x="980301" y="0"/>
                  </a:lnTo>
                  <a:lnTo>
                    <a:pt x="980301" y="853319"/>
                  </a:lnTo>
                  <a:lnTo>
                    <a:pt x="0" y="853319"/>
                  </a:lnTo>
                  <a:close/>
                </a:path>
              </a:pathLst>
            </a:custGeom>
            <a:solidFill>
              <a:srgbClr val="FEFEFE"/>
            </a:solidFill>
            <a:ln w="57150" cap="sq">
              <a:solidFill>
                <a:srgbClr val="16244D"/>
              </a:solidFill>
              <a:prstDash val="solid"/>
              <a:miter/>
            </a:ln>
          </p:spPr>
        </p:sp>
        <p:sp>
          <p:nvSpPr>
            <p:cNvPr name="TextBox 13" id="13"/>
            <p:cNvSpPr txBox="true"/>
            <p:nvPr/>
          </p:nvSpPr>
          <p:spPr>
            <a:xfrm>
              <a:off x="0" y="-38100"/>
              <a:ext cx="980301" cy="891419"/>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Use Fusion 360 GYM and edit your model</a:t>
              </a:r>
            </a:p>
          </p:txBody>
        </p:sp>
      </p:grpSp>
      <p:grpSp>
        <p:nvGrpSpPr>
          <p:cNvPr name="Group 14" id="14"/>
          <p:cNvGrpSpPr/>
          <p:nvPr/>
        </p:nvGrpSpPr>
        <p:grpSpPr>
          <a:xfrm rot="0">
            <a:off x="6687545" y="6212508"/>
            <a:ext cx="3722081" cy="3239944"/>
            <a:chOff x="0" y="0"/>
            <a:chExt cx="980301" cy="853319"/>
          </a:xfrm>
        </p:grpSpPr>
        <p:sp>
          <p:nvSpPr>
            <p:cNvPr name="Freeform 15" id="15"/>
            <p:cNvSpPr/>
            <p:nvPr/>
          </p:nvSpPr>
          <p:spPr>
            <a:xfrm flipH="false" flipV="false" rot="0">
              <a:off x="0" y="0"/>
              <a:ext cx="980301" cy="853319"/>
            </a:xfrm>
            <a:custGeom>
              <a:avLst/>
              <a:gdLst/>
              <a:ahLst/>
              <a:cxnLst/>
              <a:rect r="r" b="b" t="t" l="l"/>
              <a:pathLst>
                <a:path h="853319" w="980301">
                  <a:moveTo>
                    <a:pt x="0" y="0"/>
                  </a:moveTo>
                  <a:lnTo>
                    <a:pt x="980301" y="0"/>
                  </a:lnTo>
                  <a:lnTo>
                    <a:pt x="980301" y="853319"/>
                  </a:lnTo>
                  <a:lnTo>
                    <a:pt x="0" y="853319"/>
                  </a:lnTo>
                  <a:close/>
                </a:path>
              </a:pathLst>
            </a:custGeom>
            <a:solidFill>
              <a:srgbClr val="FEFEFE"/>
            </a:solidFill>
            <a:ln w="57150" cap="sq">
              <a:solidFill>
                <a:srgbClr val="16244D"/>
              </a:solidFill>
              <a:prstDash val="solid"/>
              <a:miter/>
            </a:ln>
          </p:spPr>
        </p:sp>
        <p:sp>
          <p:nvSpPr>
            <p:cNvPr name="TextBox 16" id="16"/>
            <p:cNvSpPr txBox="true"/>
            <p:nvPr/>
          </p:nvSpPr>
          <p:spPr>
            <a:xfrm>
              <a:off x="0" y="-38100"/>
              <a:ext cx="980301" cy="891419"/>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Import CadQuery Library and edit your model using python</a:t>
              </a:r>
            </a:p>
          </p:txBody>
        </p:sp>
      </p:grpSp>
      <p:grpSp>
        <p:nvGrpSpPr>
          <p:cNvPr name="Group 17" id="17"/>
          <p:cNvGrpSpPr/>
          <p:nvPr/>
        </p:nvGrpSpPr>
        <p:grpSpPr>
          <a:xfrm rot="0">
            <a:off x="12029316" y="6212508"/>
            <a:ext cx="3722081" cy="3239944"/>
            <a:chOff x="0" y="0"/>
            <a:chExt cx="980301" cy="853319"/>
          </a:xfrm>
        </p:grpSpPr>
        <p:sp>
          <p:nvSpPr>
            <p:cNvPr name="Freeform 18" id="18"/>
            <p:cNvSpPr/>
            <p:nvPr/>
          </p:nvSpPr>
          <p:spPr>
            <a:xfrm flipH="false" flipV="false" rot="0">
              <a:off x="0" y="0"/>
              <a:ext cx="980301" cy="853319"/>
            </a:xfrm>
            <a:custGeom>
              <a:avLst/>
              <a:gdLst/>
              <a:ahLst/>
              <a:cxnLst/>
              <a:rect r="r" b="b" t="t" l="l"/>
              <a:pathLst>
                <a:path h="853319" w="980301">
                  <a:moveTo>
                    <a:pt x="0" y="0"/>
                  </a:moveTo>
                  <a:lnTo>
                    <a:pt x="980301" y="0"/>
                  </a:lnTo>
                  <a:lnTo>
                    <a:pt x="980301" y="853319"/>
                  </a:lnTo>
                  <a:lnTo>
                    <a:pt x="0" y="853319"/>
                  </a:lnTo>
                  <a:close/>
                </a:path>
              </a:pathLst>
            </a:custGeom>
            <a:solidFill>
              <a:srgbClr val="FEFEFE"/>
            </a:solidFill>
            <a:ln w="57150" cap="sq">
              <a:solidFill>
                <a:srgbClr val="16244D"/>
              </a:solidFill>
              <a:prstDash val="solid"/>
              <a:miter/>
            </a:ln>
          </p:spPr>
        </p:sp>
        <p:sp>
          <p:nvSpPr>
            <p:cNvPr name="TextBox 19" id="19"/>
            <p:cNvSpPr txBox="true"/>
            <p:nvPr/>
          </p:nvSpPr>
          <p:spPr>
            <a:xfrm>
              <a:off x="0" y="-38100"/>
              <a:ext cx="980301" cy="891419"/>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Model is ready for 3D printing</a:t>
              </a:r>
            </a:p>
          </p:txBody>
        </p:sp>
      </p:grpSp>
      <p:grpSp>
        <p:nvGrpSpPr>
          <p:cNvPr name="Group 20" id="20"/>
          <p:cNvGrpSpPr/>
          <p:nvPr/>
        </p:nvGrpSpPr>
        <p:grpSpPr>
          <a:xfrm rot="0">
            <a:off x="2264854" y="6436692"/>
            <a:ext cx="1884802" cy="658922"/>
            <a:chOff x="0" y="0"/>
            <a:chExt cx="496409" cy="173543"/>
          </a:xfrm>
        </p:grpSpPr>
        <p:sp>
          <p:nvSpPr>
            <p:cNvPr name="Freeform 21" id="21"/>
            <p:cNvSpPr/>
            <p:nvPr/>
          </p:nvSpPr>
          <p:spPr>
            <a:xfrm flipH="false" flipV="false" rot="0">
              <a:off x="0" y="0"/>
              <a:ext cx="496409" cy="173543"/>
            </a:xfrm>
            <a:custGeom>
              <a:avLst/>
              <a:gdLst/>
              <a:ahLst/>
              <a:cxnLst/>
              <a:rect r="r" b="b" t="t" l="l"/>
              <a:pathLst>
                <a:path h="173543" w="496409">
                  <a:moveTo>
                    <a:pt x="86772" y="0"/>
                  </a:moveTo>
                  <a:lnTo>
                    <a:pt x="409637" y="0"/>
                  </a:lnTo>
                  <a:cubicBezTo>
                    <a:pt x="432650" y="0"/>
                    <a:pt x="454721" y="9142"/>
                    <a:pt x="470994" y="25415"/>
                  </a:cubicBezTo>
                  <a:cubicBezTo>
                    <a:pt x="487267" y="41688"/>
                    <a:pt x="496409" y="63758"/>
                    <a:pt x="496409" y="86772"/>
                  </a:cubicBezTo>
                  <a:lnTo>
                    <a:pt x="496409" y="86772"/>
                  </a:lnTo>
                  <a:cubicBezTo>
                    <a:pt x="496409" y="109785"/>
                    <a:pt x="487267" y="131856"/>
                    <a:pt x="470994" y="148128"/>
                  </a:cubicBezTo>
                  <a:cubicBezTo>
                    <a:pt x="454721" y="164401"/>
                    <a:pt x="432650" y="173543"/>
                    <a:pt x="409637" y="173543"/>
                  </a:cubicBezTo>
                  <a:lnTo>
                    <a:pt x="86772" y="173543"/>
                  </a:lnTo>
                  <a:cubicBezTo>
                    <a:pt x="63758" y="173543"/>
                    <a:pt x="41688" y="164401"/>
                    <a:pt x="25415" y="148128"/>
                  </a:cubicBezTo>
                  <a:cubicBezTo>
                    <a:pt x="9142" y="131856"/>
                    <a:pt x="0" y="109785"/>
                    <a:pt x="0" y="86772"/>
                  </a:cubicBezTo>
                  <a:lnTo>
                    <a:pt x="0" y="86772"/>
                  </a:lnTo>
                  <a:cubicBezTo>
                    <a:pt x="0" y="63758"/>
                    <a:pt x="9142" y="41688"/>
                    <a:pt x="25415" y="25415"/>
                  </a:cubicBezTo>
                  <a:cubicBezTo>
                    <a:pt x="41688" y="9142"/>
                    <a:pt x="63758" y="0"/>
                    <a:pt x="86772" y="0"/>
                  </a:cubicBezTo>
                  <a:close/>
                </a:path>
              </a:pathLst>
            </a:custGeom>
            <a:solidFill>
              <a:srgbClr val="FEFEFE"/>
            </a:solidFill>
            <a:ln w="57150" cap="rnd">
              <a:solidFill>
                <a:srgbClr val="16244D"/>
              </a:solidFill>
              <a:prstDash val="solid"/>
              <a:round/>
            </a:ln>
          </p:spPr>
        </p:sp>
        <p:sp>
          <p:nvSpPr>
            <p:cNvPr name="TextBox 22" id="22"/>
            <p:cNvSpPr txBox="true"/>
            <p:nvPr/>
          </p:nvSpPr>
          <p:spPr>
            <a:xfrm>
              <a:off x="0" y="-38100"/>
              <a:ext cx="496409" cy="211643"/>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Option 1</a:t>
              </a:r>
            </a:p>
          </p:txBody>
        </p:sp>
      </p:grpSp>
      <p:grpSp>
        <p:nvGrpSpPr>
          <p:cNvPr name="Group 23" id="23"/>
          <p:cNvGrpSpPr/>
          <p:nvPr/>
        </p:nvGrpSpPr>
        <p:grpSpPr>
          <a:xfrm rot="0">
            <a:off x="12995272" y="6436692"/>
            <a:ext cx="1884802" cy="658922"/>
            <a:chOff x="0" y="0"/>
            <a:chExt cx="496409" cy="173543"/>
          </a:xfrm>
        </p:grpSpPr>
        <p:sp>
          <p:nvSpPr>
            <p:cNvPr name="Freeform 24" id="24"/>
            <p:cNvSpPr/>
            <p:nvPr/>
          </p:nvSpPr>
          <p:spPr>
            <a:xfrm flipH="false" flipV="false" rot="0">
              <a:off x="0" y="0"/>
              <a:ext cx="496409" cy="173543"/>
            </a:xfrm>
            <a:custGeom>
              <a:avLst/>
              <a:gdLst/>
              <a:ahLst/>
              <a:cxnLst/>
              <a:rect r="r" b="b" t="t" l="l"/>
              <a:pathLst>
                <a:path h="173543" w="496409">
                  <a:moveTo>
                    <a:pt x="86772" y="0"/>
                  </a:moveTo>
                  <a:lnTo>
                    <a:pt x="409637" y="0"/>
                  </a:lnTo>
                  <a:cubicBezTo>
                    <a:pt x="432650" y="0"/>
                    <a:pt x="454721" y="9142"/>
                    <a:pt x="470994" y="25415"/>
                  </a:cubicBezTo>
                  <a:cubicBezTo>
                    <a:pt x="487267" y="41688"/>
                    <a:pt x="496409" y="63758"/>
                    <a:pt x="496409" y="86772"/>
                  </a:cubicBezTo>
                  <a:lnTo>
                    <a:pt x="496409" y="86772"/>
                  </a:lnTo>
                  <a:cubicBezTo>
                    <a:pt x="496409" y="109785"/>
                    <a:pt x="487267" y="131856"/>
                    <a:pt x="470994" y="148128"/>
                  </a:cubicBezTo>
                  <a:cubicBezTo>
                    <a:pt x="454721" y="164401"/>
                    <a:pt x="432650" y="173543"/>
                    <a:pt x="409637" y="173543"/>
                  </a:cubicBezTo>
                  <a:lnTo>
                    <a:pt x="86772" y="173543"/>
                  </a:lnTo>
                  <a:cubicBezTo>
                    <a:pt x="63758" y="173543"/>
                    <a:pt x="41688" y="164401"/>
                    <a:pt x="25415" y="148128"/>
                  </a:cubicBezTo>
                  <a:cubicBezTo>
                    <a:pt x="9142" y="131856"/>
                    <a:pt x="0" y="109785"/>
                    <a:pt x="0" y="86772"/>
                  </a:cubicBezTo>
                  <a:lnTo>
                    <a:pt x="0" y="86772"/>
                  </a:lnTo>
                  <a:cubicBezTo>
                    <a:pt x="0" y="63758"/>
                    <a:pt x="9142" y="41688"/>
                    <a:pt x="25415" y="25415"/>
                  </a:cubicBezTo>
                  <a:cubicBezTo>
                    <a:pt x="41688" y="9142"/>
                    <a:pt x="63758" y="0"/>
                    <a:pt x="86772" y="0"/>
                  </a:cubicBezTo>
                  <a:close/>
                </a:path>
              </a:pathLst>
            </a:custGeom>
            <a:solidFill>
              <a:srgbClr val="FEFEFE"/>
            </a:solidFill>
            <a:ln w="57150" cap="rnd">
              <a:solidFill>
                <a:srgbClr val="16244D"/>
              </a:solidFill>
              <a:prstDash val="solid"/>
              <a:round/>
            </a:ln>
          </p:spPr>
        </p:sp>
        <p:sp>
          <p:nvSpPr>
            <p:cNvPr name="TextBox 25" id="25"/>
            <p:cNvSpPr txBox="true"/>
            <p:nvPr/>
          </p:nvSpPr>
          <p:spPr>
            <a:xfrm>
              <a:off x="0" y="-38100"/>
              <a:ext cx="496409" cy="211643"/>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Option 3</a:t>
              </a:r>
            </a:p>
          </p:txBody>
        </p:sp>
      </p:grpSp>
      <p:grpSp>
        <p:nvGrpSpPr>
          <p:cNvPr name="Group 26" id="26"/>
          <p:cNvGrpSpPr/>
          <p:nvPr/>
        </p:nvGrpSpPr>
        <p:grpSpPr>
          <a:xfrm rot="0">
            <a:off x="7606185" y="6436692"/>
            <a:ext cx="1884802" cy="658922"/>
            <a:chOff x="0" y="0"/>
            <a:chExt cx="496409" cy="173543"/>
          </a:xfrm>
        </p:grpSpPr>
        <p:sp>
          <p:nvSpPr>
            <p:cNvPr name="Freeform 27" id="27"/>
            <p:cNvSpPr/>
            <p:nvPr/>
          </p:nvSpPr>
          <p:spPr>
            <a:xfrm flipH="false" flipV="false" rot="0">
              <a:off x="0" y="0"/>
              <a:ext cx="496409" cy="173543"/>
            </a:xfrm>
            <a:custGeom>
              <a:avLst/>
              <a:gdLst/>
              <a:ahLst/>
              <a:cxnLst/>
              <a:rect r="r" b="b" t="t" l="l"/>
              <a:pathLst>
                <a:path h="173543" w="496409">
                  <a:moveTo>
                    <a:pt x="86772" y="0"/>
                  </a:moveTo>
                  <a:lnTo>
                    <a:pt x="409637" y="0"/>
                  </a:lnTo>
                  <a:cubicBezTo>
                    <a:pt x="432650" y="0"/>
                    <a:pt x="454721" y="9142"/>
                    <a:pt x="470994" y="25415"/>
                  </a:cubicBezTo>
                  <a:cubicBezTo>
                    <a:pt x="487267" y="41688"/>
                    <a:pt x="496409" y="63758"/>
                    <a:pt x="496409" y="86772"/>
                  </a:cubicBezTo>
                  <a:lnTo>
                    <a:pt x="496409" y="86772"/>
                  </a:lnTo>
                  <a:cubicBezTo>
                    <a:pt x="496409" y="109785"/>
                    <a:pt x="487267" y="131856"/>
                    <a:pt x="470994" y="148128"/>
                  </a:cubicBezTo>
                  <a:cubicBezTo>
                    <a:pt x="454721" y="164401"/>
                    <a:pt x="432650" y="173543"/>
                    <a:pt x="409637" y="173543"/>
                  </a:cubicBezTo>
                  <a:lnTo>
                    <a:pt x="86772" y="173543"/>
                  </a:lnTo>
                  <a:cubicBezTo>
                    <a:pt x="63758" y="173543"/>
                    <a:pt x="41688" y="164401"/>
                    <a:pt x="25415" y="148128"/>
                  </a:cubicBezTo>
                  <a:cubicBezTo>
                    <a:pt x="9142" y="131856"/>
                    <a:pt x="0" y="109785"/>
                    <a:pt x="0" y="86772"/>
                  </a:cubicBezTo>
                  <a:lnTo>
                    <a:pt x="0" y="86772"/>
                  </a:lnTo>
                  <a:cubicBezTo>
                    <a:pt x="0" y="63758"/>
                    <a:pt x="9142" y="41688"/>
                    <a:pt x="25415" y="25415"/>
                  </a:cubicBezTo>
                  <a:cubicBezTo>
                    <a:pt x="41688" y="9142"/>
                    <a:pt x="63758" y="0"/>
                    <a:pt x="86772" y="0"/>
                  </a:cubicBezTo>
                  <a:close/>
                </a:path>
              </a:pathLst>
            </a:custGeom>
            <a:solidFill>
              <a:srgbClr val="FEFEFE"/>
            </a:solidFill>
            <a:ln w="57150" cap="rnd">
              <a:solidFill>
                <a:srgbClr val="16244D"/>
              </a:solidFill>
              <a:prstDash val="solid"/>
              <a:round/>
            </a:ln>
          </p:spPr>
        </p:sp>
        <p:sp>
          <p:nvSpPr>
            <p:cNvPr name="TextBox 28" id="28"/>
            <p:cNvSpPr txBox="true"/>
            <p:nvPr/>
          </p:nvSpPr>
          <p:spPr>
            <a:xfrm>
              <a:off x="0" y="-38100"/>
              <a:ext cx="496409" cy="211643"/>
            </a:xfrm>
            <a:prstGeom prst="rect">
              <a:avLst/>
            </a:prstGeom>
          </p:spPr>
          <p:txBody>
            <a:bodyPr anchor="ctr" rtlCol="false" tIns="50800" lIns="50800" bIns="50800" rIns="50800"/>
            <a:lstStyle/>
            <a:p>
              <a:pPr algn="ctr">
                <a:lnSpc>
                  <a:spcPts val="3360"/>
                </a:lnSpc>
              </a:pPr>
              <a:r>
                <a:rPr lang="en-US" sz="2400">
                  <a:solidFill>
                    <a:srgbClr val="000000"/>
                  </a:solidFill>
                  <a:latin typeface="Canva Sans"/>
                  <a:ea typeface="Canva Sans"/>
                  <a:cs typeface="Canva Sans"/>
                  <a:sym typeface="Canva Sans"/>
                </a:rPr>
                <a:t>Option 2</a:t>
              </a:r>
            </a:p>
          </p:txBody>
        </p:sp>
      </p:grpSp>
      <p:grpSp>
        <p:nvGrpSpPr>
          <p:cNvPr name="Group 29" id="29"/>
          <p:cNvGrpSpPr/>
          <p:nvPr/>
        </p:nvGrpSpPr>
        <p:grpSpPr>
          <a:xfrm rot="0">
            <a:off x="5068295" y="3574615"/>
            <a:ext cx="1619474" cy="638128"/>
            <a:chOff x="0" y="0"/>
            <a:chExt cx="1495721" cy="589365"/>
          </a:xfrm>
        </p:grpSpPr>
        <p:sp>
          <p:nvSpPr>
            <p:cNvPr name="Freeform 30" id="30"/>
            <p:cNvSpPr/>
            <p:nvPr/>
          </p:nvSpPr>
          <p:spPr>
            <a:xfrm flipH="false" flipV="false" rot="0">
              <a:off x="0" y="0"/>
              <a:ext cx="1495721" cy="589365"/>
            </a:xfrm>
            <a:custGeom>
              <a:avLst/>
              <a:gdLst/>
              <a:ahLst/>
              <a:cxnLst/>
              <a:rect r="r" b="b" t="t" l="l"/>
              <a:pathLst>
                <a:path h="589365" w="1495721">
                  <a:moveTo>
                    <a:pt x="1495721" y="294683"/>
                  </a:moveTo>
                  <a:lnTo>
                    <a:pt x="1089321" y="0"/>
                  </a:lnTo>
                  <a:lnTo>
                    <a:pt x="1089321" y="203200"/>
                  </a:lnTo>
                  <a:lnTo>
                    <a:pt x="0" y="203200"/>
                  </a:lnTo>
                  <a:lnTo>
                    <a:pt x="0" y="386165"/>
                  </a:lnTo>
                  <a:lnTo>
                    <a:pt x="1089321" y="386165"/>
                  </a:lnTo>
                  <a:lnTo>
                    <a:pt x="1089321" y="589365"/>
                  </a:lnTo>
                  <a:lnTo>
                    <a:pt x="1495721" y="294683"/>
                  </a:lnTo>
                  <a:close/>
                </a:path>
              </a:pathLst>
            </a:custGeom>
            <a:solidFill>
              <a:srgbClr val="16244D"/>
            </a:solidFill>
          </p:spPr>
        </p:sp>
        <p:sp>
          <p:nvSpPr>
            <p:cNvPr name="TextBox 31" id="31"/>
            <p:cNvSpPr txBox="true"/>
            <p:nvPr/>
          </p:nvSpPr>
          <p:spPr>
            <a:xfrm>
              <a:off x="0" y="165100"/>
              <a:ext cx="1394121" cy="221065"/>
            </a:xfrm>
            <a:prstGeom prst="rect">
              <a:avLst/>
            </a:prstGeom>
          </p:spPr>
          <p:txBody>
            <a:bodyPr anchor="ctr" rtlCol="false" tIns="50800" lIns="50800" bIns="50800" rIns="50800"/>
            <a:lstStyle/>
            <a:p>
              <a:pPr algn="ctr">
                <a:lnSpc>
                  <a:spcPts val="3360"/>
                </a:lnSpc>
              </a:pPr>
            </a:p>
          </p:txBody>
        </p:sp>
      </p:grpSp>
      <p:grpSp>
        <p:nvGrpSpPr>
          <p:cNvPr name="Group 32" id="32"/>
          <p:cNvGrpSpPr/>
          <p:nvPr/>
        </p:nvGrpSpPr>
        <p:grpSpPr>
          <a:xfrm rot="0">
            <a:off x="10409627" y="3612713"/>
            <a:ext cx="1619689" cy="638128"/>
            <a:chOff x="0" y="0"/>
            <a:chExt cx="1495920" cy="589365"/>
          </a:xfrm>
        </p:grpSpPr>
        <p:sp>
          <p:nvSpPr>
            <p:cNvPr name="Freeform 33" id="33"/>
            <p:cNvSpPr/>
            <p:nvPr/>
          </p:nvSpPr>
          <p:spPr>
            <a:xfrm flipH="false" flipV="false" rot="0">
              <a:off x="0" y="0"/>
              <a:ext cx="1495920" cy="589365"/>
            </a:xfrm>
            <a:custGeom>
              <a:avLst/>
              <a:gdLst/>
              <a:ahLst/>
              <a:cxnLst/>
              <a:rect r="r" b="b" t="t" l="l"/>
              <a:pathLst>
                <a:path h="589365" w="1495920">
                  <a:moveTo>
                    <a:pt x="1495920" y="294683"/>
                  </a:moveTo>
                  <a:lnTo>
                    <a:pt x="1089520" y="0"/>
                  </a:lnTo>
                  <a:lnTo>
                    <a:pt x="1089520" y="203200"/>
                  </a:lnTo>
                  <a:lnTo>
                    <a:pt x="0" y="203200"/>
                  </a:lnTo>
                  <a:lnTo>
                    <a:pt x="0" y="386165"/>
                  </a:lnTo>
                  <a:lnTo>
                    <a:pt x="1089520" y="386165"/>
                  </a:lnTo>
                  <a:lnTo>
                    <a:pt x="1089520" y="589365"/>
                  </a:lnTo>
                  <a:lnTo>
                    <a:pt x="1495920" y="294683"/>
                  </a:lnTo>
                  <a:close/>
                </a:path>
              </a:pathLst>
            </a:custGeom>
            <a:solidFill>
              <a:srgbClr val="16244D"/>
            </a:solidFill>
          </p:spPr>
        </p:sp>
        <p:sp>
          <p:nvSpPr>
            <p:cNvPr name="TextBox 34" id="34"/>
            <p:cNvSpPr txBox="true"/>
            <p:nvPr/>
          </p:nvSpPr>
          <p:spPr>
            <a:xfrm>
              <a:off x="0" y="165100"/>
              <a:ext cx="1394320" cy="221065"/>
            </a:xfrm>
            <a:prstGeom prst="rect">
              <a:avLst/>
            </a:prstGeom>
          </p:spPr>
          <p:txBody>
            <a:bodyPr anchor="ctr" rtlCol="false" tIns="50800" lIns="50800" bIns="50800" rIns="50800"/>
            <a:lstStyle/>
            <a:p>
              <a:pPr algn="ctr">
                <a:lnSpc>
                  <a:spcPts val="3360"/>
                </a:lnSpc>
              </a:pPr>
            </a:p>
          </p:txBody>
        </p:sp>
      </p:grpSp>
      <p:sp>
        <p:nvSpPr>
          <p:cNvPr name="TextBox 35" id="35"/>
          <p:cNvSpPr txBox="true"/>
          <p:nvPr/>
        </p:nvSpPr>
        <p:spPr>
          <a:xfrm rot="0">
            <a:off x="379819" y="539477"/>
            <a:ext cx="12615453"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Options Available </a:t>
            </a:r>
          </a:p>
        </p:txBody>
      </p:sp>
      <p:grpSp>
        <p:nvGrpSpPr>
          <p:cNvPr name="Group 36" id="36"/>
          <p:cNvGrpSpPr/>
          <p:nvPr/>
        </p:nvGrpSpPr>
        <p:grpSpPr>
          <a:xfrm rot="5400000">
            <a:off x="2407155" y="5123370"/>
            <a:ext cx="1600200" cy="578077"/>
            <a:chOff x="0" y="0"/>
            <a:chExt cx="1631447" cy="589365"/>
          </a:xfrm>
        </p:grpSpPr>
        <p:sp>
          <p:nvSpPr>
            <p:cNvPr name="Freeform 37" id="37"/>
            <p:cNvSpPr/>
            <p:nvPr/>
          </p:nvSpPr>
          <p:spPr>
            <a:xfrm flipH="false" flipV="false" rot="0">
              <a:off x="0" y="0"/>
              <a:ext cx="1631447" cy="589365"/>
            </a:xfrm>
            <a:custGeom>
              <a:avLst/>
              <a:gdLst/>
              <a:ahLst/>
              <a:cxnLst/>
              <a:rect r="r" b="b" t="t" l="l"/>
              <a:pathLst>
                <a:path h="589365" w="1631447">
                  <a:moveTo>
                    <a:pt x="1631447" y="294683"/>
                  </a:moveTo>
                  <a:lnTo>
                    <a:pt x="1225047" y="0"/>
                  </a:lnTo>
                  <a:lnTo>
                    <a:pt x="1225047" y="203200"/>
                  </a:lnTo>
                  <a:lnTo>
                    <a:pt x="0" y="203200"/>
                  </a:lnTo>
                  <a:lnTo>
                    <a:pt x="0" y="386165"/>
                  </a:lnTo>
                  <a:lnTo>
                    <a:pt x="1225047" y="386165"/>
                  </a:lnTo>
                  <a:lnTo>
                    <a:pt x="1225047" y="589365"/>
                  </a:lnTo>
                  <a:lnTo>
                    <a:pt x="1631447" y="294683"/>
                  </a:lnTo>
                  <a:close/>
                </a:path>
              </a:pathLst>
            </a:custGeom>
            <a:solidFill>
              <a:srgbClr val="16244D"/>
            </a:solidFill>
          </p:spPr>
        </p:sp>
        <p:sp>
          <p:nvSpPr>
            <p:cNvPr name="TextBox 38" id="38"/>
            <p:cNvSpPr txBox="true"/>
            <p:nvPr/>
          </p:nvSpPr>
          <p:spPr>
            <a:xfrm>
              <a:off x="0" y="165100"/>
              <a:ext cx="1529847" cy="221065"/>
            </a:xfrm>
            <a:prstGeom prst="rect">
              <a:avLst/>
            </a:prstGeom>
          </p:spPr>
          <p:txBody>
            <a:bodyPr anchor="ctr" rtlCol="false" tIns="50800" lIns="50800" bIns="50800" rIns="50800"/>
            <a:lstStyle/>
            <a:p>
              <a:pPr algn="ctr">
                <a:lnSpc>
                  <a:spcPts val="3360"/>
                </a:lnSpc>
              </a:pPr>
            </a:p>
          </p:txBody>
        </p:sp>
      </p:grpSp>
      <p:grpSp>
        <p:nvGrpSpPr>
          <p:cNvPr name="Group 39" id="39"/>
          <p:cNvGrpSpPr/>
          <p:nvPr/>
        </p:nvGrpSpPr>
        <p:grpSpPr>
          <a:xfrm rot="5400000">
            <a:off x="13137572" y="5123370"/>
            <a:ext cx="1600200" cy="578077"/>
            <a:chOff x="0" y="0"/>
            <a:chExt cx="1631447" cy="589365"/>
          </a:xfrm>
        </p:grpSpPr>
        <p:sp>
          <p:nvSpPr>
            <p:cNvPr name="Freeform 40" id="40"/>
            <p:cNvSpPr/>
            <p:nvPr/>
          </p:nvSpPr>
          <p:spPr>
            <a:xfrm flipH="false" flipV="false" rot="0">
              <a:off x="0" y="0"/>
              <a:ext cx="1631447" cy="589365"/>
            </a:xfrm>
            <a:custGeom>
              <a:avLst/>
              <a:gdLst/>
              <a:ahLst/>
              <a:cxnLst/>
              <a:rect r="r" b="b" t="t" l="l"/>
              <a:pathLst>
                <a:path h="589365" w="1631447">
                  <a:moveTo>
                    <a:pt x="1631447" y="294683"/>
                  </a:moveTo>
                  <a:lnTo>
                    <a:pt x="1225047" y="0"/>
                  </a:lnTo>
                  <a:lnTo>
                    <a:pt x="1225047" y="203200"/>
                  </a:lnTo>
                  <a:lnTo>
                    <a:pt x="0" y="203200"/>
                  </a:lnTo>
                  <a:lnTo>
                    <a:pt x="0" y="386165"/>
                  </a:lnTo>
                  <a:lnTo>
                    <a:pt x="1225047" y="386165"/>
                  </a:lnTo>
                  <a:lnTo>
                    <a:pt x="1225047" y="589365"/>
                  </a:lnTo>
                  <a:lnTo>
                    <a:pt x="1631447" y="294683"/>
                  </a:lnTo>
                  <a:close/>
                </a:path>
              </a:pathLst>
            </a:custGeom>
            <a:solidFill>
              <a:srgbClr val="16244D"/>
            </a:solidFill>
          </p:spPr>
        </p:sp>
        <p:sp>
          <p:nvSpPr>
            <p:cNvPr name="TextBox 41" id="41"/>
            <p:cNvSpPr txBox="true"/>
            <p:nvPr/>
          </p:nvSpPr>
          <p:spPr>
            <a:xfrm>
              <a:off x="0" y="165100"/>
              <a:ext cx="1529847" cy="221065"/>
            </a:xfrm>
            <a:prstGeom prst="rect">
              <a:avLst/>
            </a:prstGeom>
          </p:spPr>
          <p:txBody>
            <a:bodyPr anchor="ctr" rtlCol="false" tIns="50800" lIns="50800" bIns="50800" rIns="50800"/>
            <a:lstStyle/>
            <a:p>
              <a:pPr algn="ctr">
                <a:lnSpc>
                  <a:spcPts val="3360"/>
                </a:lnSpc>
              </a:pPr>
            </a:p>
          </p:txBody>
        </p:sp>
      </p:grpSp>
      <p:grpSp>
        <p:nvGrpSpPr>
          <p:cNvPr name="Group 42" id="42"/>
          <p:cNvGrpSpPr/>
          <p:nvPr/>
        </p:nvGrpSpPr>
        <p:grpSpPr>
          <a:xfrm rot="5400000">
            <a:off x="7748486" y="5161468"/>
            <a:ext cx="1600200" cy="578077"/>
            <a:chOff x="0" y="0"/>
            <a:chExt cx="1631447" cy="589365"/>
          </a:xfrm>
        </p:grpSpPr>
        <p:sp>
          <p:nvSpPr>
            <p:cNvPr name="Freeform 43" id="43"/>
            <p:cNvSpPr/>
            <p:nvPr/>
          </p:nvSpPr>
          <p:spPr>
            <a:xfrm flipH="false" flipV="false" rot="0">
              <a:off x="0" y="0"/>
              <a:ext cx="1631447" cy="589365"/>
            </a:xfrm>
            <a:custGeom>
              <a:avLst/>
              <a:gdLst/>
              <a:ahLst/>
              <a:cxnLst/>
              <a:rect r="r" b="b" t="t" l="l"/>
              <a:pathLst>
                <a:path h="589365" w="1631447">
                  <a:moveTo>
                    <a:pt x="1631447" y="294683"/>
                  </a:moveTo>
                  <a:lnTo>
                    <a:pt x="1225047" y="0"/>
                  </a:lnTo>
                  <a:lnTo>
                    <a:pt x="1225047" y="203200"/>
                  </a:lnTo>
                  <a:lnTo>
                    <a:pt x="0" y="203200"/>
                  </a:lnTo>
                  <a:lnTo>
                    <a:pt x="0" y="386165"/>
                  </a:lnTo>
                  <a:lnTo>
                    <a:pt x="1225047" y="386165"/>
                  </a:lnTo>
                  <a:lnTo>
                    <a:pt x="1225047" y="589365"/>
                  </a:lnTo>
                  <a:lnTo>
                    <a:pt x="1631447" y="294683"/>
                  </a:lnTo>
                  <a:close/>
                </a:path>
              </a:pathLst>
            </a:custGeom>
            <a:solidFill>
              <a:srgbClr val="16244D"/>
            </a:solidFill>
          </p:spPr>
        </p:sp>
        <p:sp>
          <p:nvSpPr>
            <p:cNvPr name="TextBox 44" id="44"/>
            <p:cNvSpPr txBox="true"/>
            <p:nvPr/>
          </p:nvSpPr>
          <p:spPr>
            <a:xfrm>
              <a:off x="0" y="165100"/>
              <a:ext cx="1529847" cy="221065"/>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3800" y="-131604"/>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14173200" y="0"/>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71568" y="3396641"/>
            <a:ext cx="6788111" cy="3141293"/>
          </a:xfrm>
          <a:prstGeom prst="rect">
            <a:avLst/>
          </a:prstGeom>
        </p:spPr>
        <p:txBody>
          <a:bodyPr anchor="t" rtlCol="false" tIns="0" lIns="0" bIns="0" rIns="0">
            <a:spAutoFit/>
          </a:bodyPr>
          <a:lstStyle/>
          <a:p>
            <a:pPr algn="ctr">
              <a:lnSpc>
                <a:spcPts val="25747"/>
              </a:lnSpc>
            </a:pPr>
            <a:r>
              <a:rPr lang="en-US" sz="18391">
                <a:solidFill>
                  <a:srgbClr val="16244D"/>
                </a:solidFill>
                <a:latin typeface="Canva Sans Bold"/>
                <a:ea typeface="Canva Sans Bold"/>
                <a:cs typeface="Canva Sans Bold"/>
                <a:sym typeface="Canva Sans Bold"/>
              </a:rPr>
              <a:t>Demo</a:t>
            </a:r>
          </a:p>
        </p:txBody>
      </p:sp>
      <p:sp>
        <p:nvSpPr>
          <p:cNvPr name="TextBox 7" id="7"/>
          <p:cNvSpPr txBox="true"/>
          <p:nvPr/>
        </p:nvSpPr>
        <p:spPr>
          <a:xfrm rot="0">
            <a:off x="8509401" y="6960104"/>
            <a:ext cx="512445" cy="396239"/>
          </a:xfrm>
          <a:prstGeom prst="rect">
            <a:avLst/>
          </a:prstGeom>
        </p:spPr>
        <p:txBody>
          <a:bodyPr anchor="t" rtlCol="false" tIns="0" lIns="0" bIns="0" rIns="0">
            <a:spAutoFit/>
          </a:bodyPr>
          <a:lstStyle/>
          <a:p>
            <a:pPr algn="ctr">
              <a:lnSpc>
                <a:spcPts val="3360"/>
              </a:lnSpc>
              <a:spcBef>
                <a:spcPct val="0"/>
              </a:spcBef>
            </a:pPr>
            <a:r>
              <a:rPr lang="en-US" sz="2400" u="sng">
                <a:solidFill>
                  <a:srgbClr val="16244D"/>
                </a:solidFill>
                <a:latin typeface="Canva Sans"/>
                <a:ea typeface="Canva Sans"/>
                <a:cs typeface="Canva Sans"/>
                <a:sym typeface="Canva Sans"/>
                <a:hlinkClick r:id="rId10" tooltip="https://drive.google.com/file/d/1SAKjCvRobN08E0H0QUwz5Gp4q89LpO2F/view?usp=drive_link"/>
              </a:rPr>
              <a:t>link</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111D40"/>
        </a:solidFill>
      </p:bgPr>
    </p:bg>
    <p:spTree>
      <p:nvGrpSpPr>
        <p:cNvPr id="1" name=""/>
        <p:cNvGrpSpPr/>
        <p:nvPr/>
      </p:nvGrpSpPr>
      <p:grpSpPr>
        <a:xfrm>
          <a:off x="0" y="0"/>
          <a:ext cx="0" cy="0"/>
          <a:chOff x="0" y="0"/>
          <a:chExt cx="0" cy="0"/>
        </a:xfrm>
      </p:grpSpPr>
      <p:sp>
        <p:nvSpPr>
          <p:cNvPr name="TextBox 2" id="2"/>
          <p:cNvSpPr txBox="true"/>
          <p:nvPr/>
        </p:nvSpPr>
        <p:spPr>
          <a:xfrm rot="0">
            <a:off x="3210793" y="2622307"/>
            <a:ext cx="11294626" cy="2521729"/>
          </a:xfrm>
          <a:prstGeom prst="rect">
            <a:avLst/>
          </a:prstGeom>
        </p:spPr>
        <p:txBody>
          <a:bodyPr anchor="t" rtlCol="false" tIns="0" lIns="0" bIns="0" rIns="0">
            <a:spAutoFit/>
          </a:bodyPr>
          <a:lstStyle/>
          <a:p>
            <a:pPr algn="ctr">
              <a:lnSpc>
                <a:spcPts val="20607"/>
              </a:lnSpc>
              <a:spcBef>
                <a:spcPct val="0"/>
              </a:spcBef>
            </a:pPr>
            <a:r>
              <a:rPr lang="en-US" sz="14719">
                <a:solidFill>
                  <a:srgbClr val="FFFFFF"/>
                </a:solidFill>
                <a:latin typeface="Open Sauce Bold"/>
                <a:ea typeface="Open Sauce Bold"/>
                <a:cs typeface="Open Sauce Bold"/>
                <a:sym typeface="Open Sauce Bol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932939" y="7165936"/>
            <a:ext cx="3121064" cy="3121064"/>
          </a:xfrm>
          <a:custGeom>
            <a:avLst/>
            <a:gdLst/>
            <a:ahLst/>
            <a:cxnLst/>
            <a:rect r="r" b="b" t="t" l="l"/>
            <a:pathLst>
              <a:path h="3121064" w="3121064">
                <a:moveTo>
                  <a:pt x="0" y="0"/>
                </a:moveTo>
                <a:lnTo>
                  <a:pt x="3121063" y="0"/>
                </a:lnTo>
                <a:lnTo>
                  <a:pt x="3121063" y="3121064"/>
                </a:lnTo>
                <a:lnTo>
                  <a:pt x="0" y="3121064"/>
                </a:lnTo>
                <a:lnTo>
                  <a:pt x="0" y="0"/>
                </a:lnTo>
                <a:close/>
              </a:path>
            </a:pathLst>
          </a:custGeom>
          <a:blipFill>
            <a:blip r:embed="rId2"/>
            <a:stretch>
              <a:fillRect l="0" t="0" r="0" b="0"/>
            </a:stretch>
          </a:blipFill>
        </p:spPr>
      </p:sp>
      <p:sp>
        <p:nvSpPr>
          <p:cNvPr name="Freeform 3" id="3"/>
          <p:cNvSpPr/>
          <p:nvPr/>
        </p:nvSpPr>
        <p:spPr>
          <a:xfrm flipH="false" flipV="false" rot="0">
            <a:off x="6207400" y="7165936"/>
            <a:ext cx="3100466" cy="3100466"/>
          </a:xfrm>
          <a:custGeom>
            <a:avLst/>
            <a:gdLst/>
            <a:ahLst/>
            <a:cxnLst/>
            <a:rect r="r" b="b" t="t" l="l"/>
            <a:pathLst>
              <a:path h="3100466" w="3100466">
                <a:moveTo>
                  <a:pt x="0" y="0"/>
                </a:moveTo>
                <a:lnTo>
                  <a:pt x="3100466" y="0"/>
                </a:lnTo>
                <a:lnTo>
                  <a:pt x="3100466" y="3100467"/>
                </a:lnTo>
                <a:lnTo>
                  <a:pt x="0" y="3100467"/>
                </a:lnTo>
                <a:lnTo>
                  <a:pt x="0" y="0"/>
                </a:lnTo>
                <a:close/>
              </a:path>
            </a:pathLst>
          </a:custGeom>
          <a:blipFill>
            <a:blip r:embed="rId3"/>
            <a:stretch>
              <a:fillRect l="0" t="0" r="0" b="0"/>
            </a:stretch>
          </a:blipFill>
        </p:spPr>
      </p:sp>
      <p:sp>
        <p:nvSpPr>
          <p:cNvPr name="Freeform 4" id="4"/>
          <p:cNvSpPr/>
          <p:nvPr/>
        </p:nvSpPr>
        <p:spPr>
          <a:xfrm flipH="false" flipV="false" rot="0">
            <a:off x="1510033" y="6872841"/>
            <a:ext cx="3393562" cy="3393562"/>
          </a:xfrm>
          <a:custGeom>
            <a:avLst/>
            <a:gdLst/>
            <a:ahLst/>
            <a:cxnLst/>
            <a:rect r="r" b="b" t="t" l="l"/>
            <a:pathLst>
              <a:path h="3393562" w="3393562">
                <a:moveTo>
                  <a:pt x="0" y="0"/>
                </a:moveTo>
                <a:lnTo>
                  <a:pt x="3393562" y="0"/>
                </a:lnTo>
                <a:lnTo>
                  <a:pt x="3393562" y="3393562"/>
                </a:lnTo>
                <a:lnTo>
                  <a:pt x="0" y="3393562"/>
                </a:lnTo>
                <a:lnTo>
                  <a:pt x="0" y="0"/>
                </a:lnTo>
                <a:close/>
              </a:path>
            </a:pathLst>
          </a:custGeom>
          <a:blipFill>
            <a:blip r:embed="rId4"/>
            <a:stretch>
              <a:fillRect l="0" t="0" r="0" b="0"/>
            </a:stretch>
          </a:blipFill>
        </p:spPr>
      </p:sp>
      <p:sp>
        <p:nvSpPr>
          <p:cNvPr name="Freeform 5" id="5"/>
          <p:cNvSpPr/>
          <p:nvPr/>
        </p:nvSpPr>
        <p:spPr>
          <a:xfrm flipH="false" flipV="false" rot="0">
            <a:off x="5896141" y="2913603"/>
            <a:ext cx="3247859" cy="3247859"/>
          </a:xfrm>
          <a:custGeom>
            <a:avLst/>
            <a:gdLst/>
            <a:ahLst/>
            <a:cxnLst/>
            <a:rect r="r" b="b" t="t" l="l"/>
            <a:pathLst>
              <a:path h="3247859" w="3247859">
                <a:moveTo>
                  <a:pt x="0" y="0"/>
                </a:moveTo>
                <a:lnTo>
                  <a:pt x="3247859" y="0"/>
                </a:lnTo>
                <a:lnTo>
                  <a:pt x="3247859" y="3247858"/>
                </a:lnTo>
                <a:lnTo>
                  <a:pt x="0" y="3247858"/>
                </a:lnTo>
                <a:lnTo>
                  <a:pt x="0" y="0"/>
                </a:lnTo>
                <a:close/>
              </a:path>
            </a:pathLst>
          </a:custGeom>
          <a:blipFill>
            <a:blip r:embed="rId5"/>
            <a:stretch>
              <a:fillRect l="0" t="0" r="0" b="0"/>
            </a:stretch>
          </a:blipFill>
        </p:spPr>
      </p:sp>
      <p:sp>
        <p:nvSpPr>
          <p:cNvPr name="Freeform 6" id="6"/>
          <p:cNvSpPr/>
          <p:nvPr/>
        </p:nvSpPr>
        <p:spPr>
          <a:xfrm flipH="false" flipV="false" rot="0">
            <a:off x="10527066" y="3017070"/>
            <a:ext cx="3250550" cy="3250550"/>
          </a:xfrm>
          <a:custGeom>
            <a:avLst/>
            <a:gdLst/>
            <a:ahLst/>
            <a:cxnLst/>
            <a:rect r="r" b="b" t="t" l="l"/>
            <a:pathLst>
              <a:path h="3250550" w="3250550">
                <a:moveTo>
                  <a:pt x="0" y="0"/>
                </a:moveTo>
                <a:lnTo>
                  <a:pt x="3250550" y="0"/>
                </a:lnTo>
                <a:lnTo>
                  <a:pt x="3250550" y="3250550"/>
                </a:lnTo>
                <a:lnTo>
                  <a:pt x="0" y="3250550"/>
                </a:lnTo>
                <a:lnTo>
                  <a:pt x="0" y="0"/>
                </a:lnTo>
                <a:close/>
              </a:path>
            </a:pathLst>
          </a:custGeom>
          <a:blipFill>
            <a:blip r:embed="rId6"/>
            <a:stretch>
              <a:fillRect l="0" t="0" r="0" b="0"/>
            </a:stretch>
          </a:blipFill>
        </p:spPr>
      </p:sp>
      <p:sp>
        <p:nvSpPr>
          <p:cNvPr name="Freeform 7" id="7"/>
          <p:cNvSpPr/>
          <p:nvPr/>
        </p:nvSpPr>
        <p:spPr>
          <a:xfrm flipH="false" flipV="false" rot="0">
            <a:off x="1368142" y="2832825"/>
            <a:ext cx="3328636" cy="3328636"/>
          </a:xfrm>
          <a:custGeom>
            <a:avLst/>
            <a:gdLst/>
            <a:ahLst/>
            <a:cxnLst/>
            <a:rect r="r" b="b" t="t" l="l"/>
            <a:pathLst>
              <a:path h="3328636" w="3328636">
                <a:moveTo>
                  <a:pt x="0" y="0"/>
                </a:moveTo>
                <a:lnTo>
                  <a:pt x="3328636" y="0"/>
                </a:lnTo>
                <a:lnTo>
                  <a:pt x="3328636" y="3328636"/>
                </a:lnTo>
                <a:lnTo>
                  <a:pt x="0" y="3328636"/>
                </a:lnTo>
                <a:lnTo>
                  <a:pt x="0" y="0"/>
                </a:lnTo>
                <a:close/>
              </a:path>
            </a:pathLst>
          </a:custGeom>
          <a:blipFill>
            <a:blip r:embed="rId7"/>
            <a:stretch>
              <a:fillRect l="0" t="0" r="0" b="0"/>
            </a:stretch>
          </a:blipFill>
        </p:spPr>
      </p:sp>
      <p:sp>
        <p:nvSpPr>
          <p:cNvPr name="Freeform 8" id="8"/>
          <p:cNvSpPr/>
          <p:nvPr/>
        </p:nvSpPr>
        <p:spPr>
          <a:xfrm flipH="false" flipV="false" rot="0">
            <a:off x="14758200" y="3026117"/>
            <a:ext cx="3291184" cy="2942053"/>
          </a:xfrm>
          <a:custGeom>
            <a:avLst/>
            <a:gdLst/>
            <a:ahLst/>
            <a:cxnLst/>
            <a:rect r="r" b="b" t="t" l="l"/>
            <a:pathLst>
              <a:path h="2942053" w="3291184">
                <a:moveTo>
                  <a:pt x="0" y="0"/>
                </a:moveTo>
                <a:lnTo>
                  <a:pt x="3291183" y="0"/>
                </a:lnTo>
                <a:lnTo>
                  <a:pt x="3291183" y="2942053"/>
                </a:lnTo>
                <a:lnTo>
                  <a:pt x="0" y="2942053"/>
                </a:lnTo>
                <a:lnTo>
                  <a:pt x="0" y="0"/>
                </a:lnTo>
                <a:close/>
              </a:path>
            </a:pathLst>
          </a:custGeom>
          <a:blipFill>
            <a:blip r:embed="rId8"/>
            <a:stretch>
              <a:fillRect l="0" t="-5933" r="0" b="-5933"/>
            </a:stretch>
          </a:blipFill>
        </p:spPr>
      </p:sp>
      <p:sp>
        <p:nvSpPr>
          <p:cNvPr name="Freeform 9" id="9"/>
          <p:cNvSpPr/>
          <p:nvPr/>
        </p:nvSpPr>
        <p:spPr>
          <a:xfrm flipH="false" flipV="false" rot="0">
            <a:off x="14521364" y="6695395"/>
            <a:ext cx="3528019" cy="3104917"/>
          </a:xfrm>
          <a:custGeom>
            <a:avLst/>
            <a:gdLst/>
            <a:ahLst/>
            <a:cxnLst/>
            <a:rect r="r" b="b" t="t" l="l"/>
            <a:pathLst>
              <a:path h="3104917" w="3528019">
                <a:moveTo>
                  <a:pt x="0" y="0"/>
                </a:moveTo>
                <a:lnTo>
                  <a:pt x="3528019" y="0"/>
                </a:lnTo>
                <a:lnTo>
                  <a:pt x="3528019" y="3104917"/>
                </a:lnTo>
                <a:lnTo>
                  <a:pt x="0" y="3104917"/>
                </a:lnTo>
                <a:lnTo>
                  <a:pt x="0" y="0"/>
                </a:lnTo>
                <a:close/>
              </a:path>
            </a:pathLst>
          </a:custGeom>
          <a:blipFill>
            <a:blip r:embed="rId9"/>
            <a:stretch>
              <a:fillRect l="0" t="0" r="0" b="0"/>
            </a:stretch>
          </a:blipFill>
        </p:spPr>
      </p:sp>
      <p:sp>
        <p:nvSpPr>
          <p:cNvPr name="TextBox 10" id="10"/>
          <p:cNvSpPr txBox="true"/>
          <p:nvPr/>
        </p:nvSpPr>
        <p:spPr>
          <a:xfrm rot="0">
            <a:off x="379819" y="539477"/>
            <a:ext cx="14670225"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Fusion 360 Dataset Samples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366997" y="5407443"/>
            <a:ext cx="8821963" cy="3850857"/>
          </a:xfrm>
          <a:custGeom>
            <a:avLst/>
            <a:gdLst/>
            <a:ahLst/>
            <a:cxnLst/>
            <a:rect r="r" b="b" t="t" l="l"/>
            <a:pathLst>
              <a:path h="3850857" w="8821963">
                <a:moveTo>
                  <a:pt x="0" y="0"/>
                </a:moveTo>
                <a:lnTo>
                  <a:pt x="8821962" y="0"/>
                </a:lnTo>
                <a:lnTo>
                  <a:pt x="8821962" y="3850857"/>
                </a:lnTo>
                <a:lnTo>
                  <a:pt x="0" y="3850857"/>
                </a:lnTo>
                <a:lnTo>
                  <a:pt x="0" y="0"/>
                </a:lnTo>
                <a:close/>
              </a:path>
            </a:pathLst>
          </a:custGeom>
          <a:blipFill>
            <a:blip r:embed="rId2"/>
            <a:stretch>
              <a:fillRect l="0" t="0" r="0" b="0"/>
            </a:stretch>
          </a:blipFill>
        </p:spPr>
      </p:sp>
      <p:sp>
        <p:nvSpPr>
          <p:cNvPr name="TextBox 3" id="3"/>
          <p:cNvSpPr txBox="true"/>
          <p:nvPr/>
        </p:nvSpPr>
        <p:spPr>
          <a:xfrm rot="0">
            <a:off x="379819" y="539477"/>
            <a:ext cx="9368427"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JSON Files</a:t>
            </a:r>
          </a:p>
        </p:txBody>
      </p:sp>
      <p:sp>
        <p:nvSpPr>
          <p:cNvPr name="TextBox 4" id="4"/>
          <p:cNvSpPr txBox="true"/>
          <p:nvPr/>
        </p:nvSpPr>
        <p:spPr>
          <a:xfrm rot="0">
            <a:off x="4971242" y="8509094"/>
            <a:ext cx="8217717" cy="580389"/>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Bold"/>
                <a:ea typeface="Canva Sans Bold"/>
                <a:cs typeface="Canva Sans Bold"/>
                <a:sym typeface="Canva Sans Bold"/>
              </a:rPr>
              <a:t>Sketch                                                Extrude</a:t>
            </a:r>
          </a:p>
        </p:txBody>
      </p:sp>
      <p:sp>
        <p:nvSpPr>
          <p:cNvPr name="TextBox 5" id="5"/>
          <p:cNvSpPr txBox="true"/>
          <p:nvPr/>
        </p:nvSpPr>
        <p:spPr>
          <a:xfrm rot="0">
            <a:off x="379819" y="2223028"/>
            <a:ext cx="14666722" cy="2957830"/>
          </a:xfrm>
          <a:prstGeom prst="rect">
            <a:avLst/>
          </a:prstGeom>
        </p:spPr>
        <p:txBody>
          <a:bodyPr anchor="t" rtlCol="false" tIns="0" lIns="0" bIns="0" rIns="0">
            <a:spAutoFit/>
          </a:bodyPr>
          <a:lstStyle/>
          <a:p>
            <a:pPr algn="l">
              <a:lnSpc>
                <a:spcPts val="3919"/>
              </a:lnSpc>
            </a:pPr>
          </a:p>
          <a:p>
            <a:pPr algn="l" marL="604519" indent="-302260" lvl="1">
              <a:lnSpc>
                <a:spcPts val="3919"/>
              </a:lnSpc>
              <a:buFont typeface="Arial"/>
              <a:buChar char="•"/>
            </a:pPr>
            <a:r>
              <a:rPr lang="en-US" sz="2799">
                <a:solidFill>
                  <a:srgbClr val="16244D"/>
                </a:solidFill>
                <a:latin typeface="Canva Sans"/>
                <a:ea typeface="Canva Sans"/>
                <a:cs typeface="Canva Sans"/>
                <a:sym typeface="Canva Sans"/>
              </a:rPr>
              <a:t>Human readable text to store data.</a:t>
            </a:r>
          </a:p>
          <a:p>
            <a:pPr algn="l" marL="604519" indent="-302260" lvl="1">
              <a:lnSpc>
                <a:spcPts val="3919"/>
              </a:lnSpc>
              <a:buFont typeface="Arial"/>
              <a:buChar char="•"/>
            </a:pPr>
            <a:r>
              <a:rPr lang="en-US" sz="2799">
                <a:solidFill>
                  <a:srgbClr val="16244D"/>
                </a:solidFill>
                <a:latin typeface="Canva Sans"/>
                <a:ea typeface="Canva Sans"/>
                <a:cs typeface="Canva Sans"/>
                <a:sym typeface="Canva Sans"/>
              </a:rPr>
              <a:t>Contain instructions on how to construct the models using sketch and extrude operations.</a:t>
            </a:r>
          </a:p>
          <a:p>
            <a:pPr algn="l" marL="604519" indent="-302260" lvl="1">
              <a:lnSpc>
                <a:spcPts val="3919"/>
              </a:lnSpc>
              <a:buFont typeface="Arial"/>
              <a:buChar char="•"/>
            </a:pPr>
            <a:r>
              <a:rPr lang="en-US" sz="2799">
                <a:solidFill>
                  <a:srgbClr val="16244D"/>
                </a:solidFill>
                <a:latin typeface="Canva Sans"/>
                <a:ea typeface="Canva Sans"/>
                <a:cs typeface="Canva Sans"/>
                <a:sym typeface="Canva Sans"/>
              </a:rPr>
              <a:t>Document essential attributes such as point coordinates and key dimensions.</a:t>
            </a:r>
          </a:p>
          <a:p>
            <a:pPr algn="l">
              <a:lnSpc>
                <a:spcPts val="39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379819" y="539477"/>
            <a:ext cx="15912268"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Refine the JSON</a:t>
            </a:r>
          </a:p>
        </p:txBody>
      </p:sp>
      <p:sp>
        <p:nvSpPr>
          <p:cNvPr name="Freeform 3" id="3"/>
          <p:cNvSpPr/>
          <p:nvPr/>
        </p:nvSpPr>
        <p:spPr>
          <a:xfrm flipH="false" flipV="false" rot="0">
            <a:off x="15368103" y="6055681"/>
            <a:ext cx="1847969" cy="2309961"/>
          </a:xfrm>
          <a:custGeom>
            <a:avLst/>
            <a:gdLst/>
            <a:ahLst/>
            <a:cxnLst/>
            <a:rect r="r" b="b" t="t" l="l"/>
            <a:pathLst>
              <a:path h="2309961" w="1847969">
                <a:moveTo>
                  <a:pt x="0" y="0"/>
                </a:moveTo>
                <a:lnTo>
                  <a:pt x="1847969" y="0"/>
                </a:lnTo>
                <a:lnTo>
                  <a:pt x="1847969" y="2309962"/>
                </a:lnTo>
                <a:lnTo>
                  <a:pt x="0" y="2309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2474916"/>
            <a:ext cx="13170425"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16244D"/>
                </a:solidFill>
                <a:latin typeface="Canva Sans"/>
                <a:ea typeface="Canva Sans"/>
                <a:cs typeface="Canva Sans"/>
                <a:sym typeface="Canva Sans"/>
              </a:rPr>
              <a:t>Replace random ID’s to more meaningful ones</a:t>
            </a:r>
          </a:p>
          <a:p>
            <a:pPr algn="l" marL="734059" indent="-367030" lvl="1">
              <a:lnSpc>
                <a:spcPts val="4759"/>
              </a:lnSpc>
              <a:buFont typeface="Arial"/>
              <a:buChar char="•"/>
            </a:pPr>
            <a:r>
              <a:rPr lang="en-US" sz="3399">
                <a:solidFill>
                  <a:srgbClr val="16244D"/>
                </a:solidFill>
                <a:latin typeface="Canva Sans"/>
                <a:ea typeface="Canva Sans"/>
                <a:cs typeface="Canva Sans"/>
                <a:sym typeface="Canva Sans"/>
              </a:rPr>
              <a:t>Standardize the center point across all files to the origin</a:t>
            </a:r>
          </a:p>
          <a:p>
            <a:pPr algn="l" marL="734059" indent="-367030" lvl="1">
              <a:lnSpc>
                <a:spcPts val="4759"/>
              </a:lnSpc>
              <a:buFont typeface="Arial"/>
              <a:buChar char="•"/>
            </a:pPr>
            <a:r>
              <a:rPr lang="en-US" sz="3399">
                <a:solidFill>
                  <a:srgbClr val="16244D"/>
                </a:solidFill>
                <a:latin typeface="Canva Sans"/>
                <a:ea typeface="Canva Sans"/>
                <a:cs typeface="Canva Sans"/>
                <a:sym typeface="Canva Sans"/>
              </a:rPr>
              <a:t>Analyze the JSON to comprehend the computation process for each value</a:t>
            </a:r>
          </a:p>
          <a:p>
            <a:pPr algn="l">
              <a:lnSpc>
                <a:spcPts val="4759"/>
              </a:lnSpc>
            </a:pPr>
          </a:p>
          <a:p>
            <a:pPr algn="l">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045098" y="2019735"/>
            <a:ext cx="8642178" cy="1035596"/>
          </a:xfrm>
          <a:prstGeom prst="rect">
            <a:avLst/>
          </a:prstGeom>
        </p:spPr>
        <p:txBody>
          <a:bodyPr anchor="t" rtlCol="false" tIns="0" lIns="0" bIns="0" rIns="0">
            <a:spAutoFit/>
          </a:bodyPr>
          <a:lstStyle/>
          <a:p>
            <a:pPr algn="l">
              <a:lnSpc>
                <a:spcPts val="8140"/>
              </a:lnSpc>
            </a:pPr>
            <a:r>
              <a:rPr lang="en-US" sz="7204">
                <a:solidFill>
                  <a:srgbClr val="16244D"/>
                </a:solidFill>
                <a:latin typeface="Open Sauce"/>
                <a:ea typeface="Open Sauce"/>
                <a:cs typeface="Open Sauce"/>
                <a:sym typeface="Open Sauce"/>
              </a:rPr>
              <a:t>What is our goal?</a:t>
            </a:r>
          </a:p>
        </p:txBody>
      </p:sp>
      <p:sp>
        <p:nvSpPr>
          <p:cNvPr name="Freeform 3" id="3"/>
          <p:cNvSpPr/>
          <p:nvPr/>
        </p:nvSpPr>
        <p:spPr>
          <a:xfrm flipH="false" flipV="false" rot="0">
            <a:off x="147167" y="94815"/>
            <a:ext cx="4276551" cy="1867771"/>
          </a:xfrm>
          <a:custGeom>
            <a:avLst/>
            <a:gdLst/>
            <a:ahLst/>
            <a:cxnLst/>
            <a:rect r="r" b="b" t="t" l="l"/>
            <a:pathLst>
              <a:path h="1867771" w="4276551">
                <a:moveTo>
                  <a:pt x="0" y="0"/>
                </a:moveTo>
                <a:lnTo>
                  <a:pt x="4276551" y="0"/>
                </a:lnTo>
                <a:lnTo>
                  <a:pt x="4276551" y="1867770"/>
                </a:lnTo>
                <a:lnTo>
                  <a:pt x="0" y="1867770"/>
                </a:lnTo>
                <a:lnTo>
                  <a:pt x="0" y="0"/>
                </a:lnTo>
                <a:close/>
              </a:path>
            </a:pathLst>
          </a:custGeom>
          <a:blipFill>
            <a:blip r:embed="rId2"/>
            <a:stretch>
              <a:fillRect l="0" t="0" r="0" b="0"/>
            </a:stretch>
          </a:blipFill>
        </p:spPr>
      </p:sp>
      <p:grpSp>
        <p:nvGrpSpPr>
          <p:cNvPr name="Group 4" id="4"/>
          <p:cNvGrpSpPr/>
          <p:nvPr/>
        </p:nvGrpSpPr>
        <p:grpSpPr>
          <a:xfrm rot="0">
            <a:off x="533324" y="5632928"/>
            <a:ext cx="3511774" cy="1146921"/>
            <a:chOff x="0" y="0"/>
            <a:chExt cx="924912" cy="302070"/>
          </a:xfrm>
        </p:grpSpPr>
        <p:sp>
          <p:nvSpPr>
            <p:cNvPr name="Freeform 5" id="5"/>
            <p:cNvSpPr/>
            <p:nvPr/>
          </p:nvSpPr>
          <p:spPr>
            <a:xfrm flipH="false" flipV="false" rot="0">
              <a:off x="0" y="0"/>
              <a:ext cx="924912" cy="302070"/>
            </a:xfrm>
            <a:custGeom>
              <a:avLst/>
              <a:gdLst/>
              <a:ahLst/>
              <a:cxnLst/>
              <a:rect r="r" b="b" t="t" l="l"/>
              <a:pathLst>
                <a:path h="302070" w="924912">
                  <a:moveTo>
                    <a:pt x="112433" y="0"/>
                  </a:moveTo>
                  <a:lnTo>
                    <a:pt x="812479" y="0"/>
                  </a:lnTo>
                  <a:cubicBezTo>
                    <a:pt x="842298" y="0"/>
                    <a:pt x="870896" y="11846"/>
                    <a:pt x="891981" y="32931"/>
                  </a:cubicBezTo>
                  <a:cubicBezTo>
                    <a:pt x="913066" y="54016"/>
                    <a:pt x="924912" y="82614"/>
                    <a:pt x="924912" y="112433"/>
                  </a:cubicBezTo>
                  <a:lnTo>
                    <a:pt x="924912" y="189637"/>
                  </a:lnTo>
                  <a:cubicBezTo>
                    <a:pt x="924912" y="251732"/>
                    <a:pt x="874574" y="302070"/>
                    <a:pt x="812479" y="302070"/>
                  </a:cubicBezTo>
                  <a:lnTo>
                    <a:pt x="112433" y="302070"/>
                  </a:lnTo>
                  <a:cubicBezTo>
                    <a:pt x="50338" y="302070"/>
                    <a:pt x="0" y="251732"/>
                    <a:pt x="0" y="189637"/>
                  </a:cubicBezTo>
                  <a:lnTo>
                    <a:pt x="0" y="112433"/>
                  </a:lnTo>
                  <a:cubicBezTo>
                    <a:pt x="0" y="50338"/>
                    <a:pt x="50338" y="0"/>
                    <a:pt x="112433" y="0"/>
                  </a:cubicBezTo>
                  <a:close/>
                </a:path>
              </a:pathLst>
            </a:custGeom>
            <a:solidFill>
              <a:srgbClr val="95EFFD"/>
            </a:solidFill>
          </p:spPr>
        </p:sp>
        <p:sp>
          <p:nvSpPr>
            <p:cNvPr name="TextBox 6" id="6"/>
            <p:cNvSpPr txBox="true"/>
            <p:nvPr/>
          </p:nvSpPr>
          <p:spPr>
            <a:xfrm>
              <a:off x="0" y="-38100"/>
              <a:ext cx="924912" cy="340170"/>
            </a:xfrm>
            <a:prstGeom prst="rect">
              <a:avLst/>
            </a:prstGeom>
          </p:spPr>
          <p:txBody>
            <a:bodyPr anchor="ctr" rtlCol="false" tIns="50800" lIns="50800" bIns="50800" rIns="50800"/>
            <a:lstStyle/>
            <a:p>
              <a:pPr algn="ctr">
                <a:lnSpc>
                  <a:spcPts val="3360"/>
                </a:lnSpc>
              </a:pPr>
              <a:r>
                <a:rPr lang="en-US" sz="2400">
                  <a:solidFill>
                    <a:srgbClr val="000000"/>
                  </a:solidFill>
                  <a:latin typeface="Canva Sans Bold"/>
                  <a:ea typeface="Canva Sans Bold"/>
                  <a:cs typeface="Canva Sans Bold"/>
                  <a:sym typeface="Canva Sans Bold"/>
                </a:rPr>
                <a:t>User Prompt</a:t>
              </a:r>
            </a:p>
          </p:txBody>
        </p:sp>
      </p:grpSp>
      <p:grpSp>
        <p:nvGrpSpPr>
          <p:cNvPr name="Group 7" id="7"/>
          <p:cNvGrpSpPr/>
          <p:nvPr/>
        </p:nvGrpSpPr>
        <p:grpSpPr>
          <a:xfrm rot="0">
            <a:off x="12687275" y="5632928"/>
            <a:ext cx="3511774" cy="1146921"/>
            <a:chOff x="0" y="0"/>
            <a:chExt cx="924912" cy="302070"/>
          </a:xfrm>
        </p:grpSpPr>
        <p:sp>
          <p:nvSpPr>
            <p:cNvPr name="Freeform 8" id="8"/>
            <p:cNvSpPr/>
            <p:nvPr/>
          </p:nvSpPr>
          <p:spPr>
            <a:xfrm flipH="false" flipV="false" rot="0">
              <a:off x="0" y="0"/>
              <a:ext cx="924912" cy="302070"/>
            </a:xfrm>
            <a:custGeom>
              <a:avLst/>
              <a:gdLst/>
              <a:ahLst/>
              <a:cxnLst/>
              <a:rect r="r" b="b" t="t" l="l"/>
              <a:pathLst>
                <a:path h="302070" w="924912">
                  <a:moveTo>
                    <a:pt x="112433" y="0"/>
                  </a:moveTo>
                  <a:lnTo>
                    <a:pt x="812479" y="0"/>
                  </a:lnTo>
                  <a:cubicBezTo>
                    <a:pt x="842298" y="0"/>
                    <a:pt x="870896" y="11846"/>
                    <a:pt x="891981" y="32931"/>
                  </a:cubicBezTo>
                  <a:cubicBezTo>
                    <a:pt x="913066" y="54016"/>
                    <a:pt x="924912" y="82614"/>
                    <a:pt x="924912" y="112433"/>
                  </a:cubicBezTo>
                  <a:lnTo>
                    <a:pt x="924912" y="189637"/>
                  </a:lnTo>
                  <a:cubicBezTo>
                    <a:pt x="924912" y="251732"/>
                    <a:pt x="874574" y="302070"/>
                    <a:pt x="812479" y="302070"/>
                  </a:cubicBezTo>
                  <a:lnTo>
                    <a:pt x="112433" y="302070"/>
                  </a:lnTo>
                  <a:cubicBezTo>
                    <a:pt x="50338" y="302070"/>
                    <a:pt x="0" y="251732"/>
                    <a:pt x="0" y="189637"/>
                  </a:cubicBezTo>
                  <a:lnTo>
                    <a:pt x="0" y="112433"/>
                  </a:lnTo>
                  <a:cubicBezTo>
                    <a:pt x="0" y="50338"/>
                    <a:pt x="50338" y="0"/>
                    <a:pt x="112433" y="0"/>
                  </a:cubicBezTo>
                  <a:close/>
                </a:path>
              </a:pathLst>
            </a:custGeom>
            <a:solidFill>
              <a:srgbClr val="95EFFD"/>
            </a:solidFill>
          </p:spPr>
        </p:sp>
        <p:sp>
          <p:nvSpPr>
            <p:cNvPr name="TextBox 9" id="9"/>
            <p:cNvSpPr txBox="true"/>
            <p:nvPr/>
          </p:nvSpPr>
          <p:spPr>
            <a:xfrm>
              <a:off x="0" y="-38100"/>
              <a:ext cx="924912" cy="340170"/>
            </a:xfrm>
            <a:prstGeom prst="rect">
              <a:avLst/>
            </a:prstGeom>
          </p:spPr>
          <p:txBody>
            <a:bodyPr anchor="ctr" rtlCol="false" tIns="50800" lIns="50800" bIns="50800" rIns="50800"/>
            <a:lstStyle/>
            <a:p>
              <a:pPr algn="ctr">
                <a:lnSpc>
                  <a:spcPts val="3360"/>
                </a:lnSpc>
              </a:pPr>
              <a:r>
                <a:rPr lang="en-US" sz="2400">
                  <a:solidFill>
                    <a:srgbClr val="000000"/>
                  </a:solidFill>
                  <a:latin typeface="Canva Sans Bold"/>
                  <a:ea typeface="Canva Sans Bold"/>
                  <a:cs typeface="Canva Sans Bold"/>
                  <a:sym typeface="Canva Sans Bold"/>
                </a:rPr>
                <a:t>JSON file</a:t>
              </a:r>
            </a:p>
          </p:txBody>
        </p:sp>
      </p:grpSp>
      <p:sp>
        <p:nvSpPr>
          <p:cNvPr name="Freeform 10" id="10"/>
          <p:cNvSpPr/>
          <p:nvPr/>
        </p:nvSpPr>
        <p:spPr>
          <a:xfrm flipH="false" flipV="false" rot="0">
            <a:off x="6600599" y="4491937"/>
            <a:ext cx="3224357" cy="3030895"/>
          </a:xfrm>
          <a:custGeom>
            <a:avLst/>
            <a:gdLst/>
            <a:ahLst/>
            <a:cxnLst/>
            <a:rect r="r" b="b" t="t" l="l"/>
            <a:pathLst>
              <a:path h="3030895" w="3224357">
                <a:moveTo>
                  <a:pt x="0" y="0"/>
                </a:moveTo>
                <a:lnTo>
                  <a:pt x="3224356" y="0"/>
                </a:lnTo>
                <a:lnTo>
                  <a:pt x="3224356" y="3030895"/>
                </a:lnTo>
                <a:lnTo>
                  <a:pt x="0" y="3030895"/>
                </a:lnTo>
                <a:lnTo>
                  <a:pt x="0" y="0"/>
                </a:lnTo>
                <a:close/>
              </a:path>
            </a:pathLst>
          </a:custGeom>
          <a:blipFill>
            <a:blip r:embed="rId3"/>
            <a:stretch>
              <a:fillRect l="0" t="0" r="0" b="0"/>
            </a:stretch>
          </a:blipFill>
        </p:spPr>
      </p:sp>
      <p:sp>
        <p:nvSpPr>
          <p:cNvPr name="AutoShape 11" id="11"/>
          <p:cNvSpPr/>
          <p:nvPr/>
        </p:nvSpPr>
        <p:spPr>
          <a:xfrm>
            <a:off x="10510999" y="6282584"/>
            <a:ext cx="1490233" cy="19050"/>
          </a:xfrm>
          <a:prstGeom prst="line">
            <a:avLst/>
          </a:prstGeom>
          <a:ln cap="flat" w="38100">
            <a:solidFill>
              <a:srgbClr val="000000"/>
            </a:solidFill>
            <a:prstDash val="solid"/>
            <a:headEnd type="none" len="sm" w="sm"/>
            <a:tailEnd type="arrow" len="sm" w="med"/>
          </a:ln>
        </p:spPr>
      </p:sp>
      <p:sp>
        <p:nvSpPr>
          <p:cNvPr name="AutoShape 12" id="12"/>
          <p:cNvSpPr/>
          <p:nvPr/>
        </p:nvSpPr>
        <p:spPr>
          <a:xfrm>
            <a:off x="4423961" y="6244485"/>
            <a:ext cx="1490233" cy="19050"/>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DAGGpZ9RHLU</dc:identifier>
  <dcterms:modified xsi:type="dcterms:W3CDTF">2011-08-01T06:04:30Z</dcterms:modified>
  <cp:revision>1</cp:revision>
  <dc:title>Final_project</dc:title>
</cp:coreProperties>
</file>